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3"/>
  </p:notesMasterIdLst>
  <p:sldIdLst>
    <p:sldId id="256" r:id="rId2"/>
    <p:sldId id="295" r:id="rId3"/>
    <p:sldId id="257" r:id="rId4"/>
    <p:sldId id="259" r:id="rId5"/>
    <p:sldId id="260" r:id="rId6"/>
    <p:sldId id="262" r:id="rId7"/>
    <p:sldId id="263" r:id="rId8"/>
    <p:sldId id="266" r:id="rId9"/>
    <p:sldId id="264" r:id="rId10"/>
    <p:sldId id="268" r:id="rId11"/>
    <p:sldId id="269" r:id="rId12"/>
    <p:sldId id="270" r:id="rId13"/>
    <p:sldId id="271" r:id="rId14"/>
    <p:sldId id="265" r:id="rId15"/>
    <p:sldId id="267" r:id="rId16"/>
    <p:sldId id="276" r:id="rId17"/>
    <p:sldId id="277" r:id="rId18"/>
    <p:sldId id="278" r:id="rId19"/>
    <p:sldId id="279" r:id="rId20"/>
    <p:sldId id="280" r:id="rId21"/>
    <p:sldId id="281" r:id="rId22"/>
    <p:sldId id="282" r:id="rId23"/>
    <p:sldId id="283" r:id="rId24"/>
    <p:sldId id="284" r:id="rId25"/>
    <p:sldId id="272" r:id="rId26"/>
    <p:sldId id="273" r:id="rId27"/>
    <p:sldId id="274" r:id="rId28"/>
    <p:sldId id="285" r:id="rId29"/>
    <p:sldId id="288" r:id="rId30"/>
    <p:sldId id="287" r:id="rId31"/>
    <p:sldId id="289" r:id="rId32"/>
    <p:sldId id="290" r:id="rId33"/>
    <p:sldId id="292" r:id="rId34"/>
    <p:sldId id="293" r:id="rId35"/>
    <p:sldId id="294" r:id="rId36"/>
    <p:sldId id="296" r:id="rId37"/>
    <p:sldId id="297" r:id="rId38"/>
    <p:sldId id="298" r:id="rId39"/>
    <p:sldId id="299" r:id="rId40"/>
    <p:sldId id="286" r:id="rId41"/>
    <p:sldId id="301" r:id="rId42"/>
    <p:sldId id="302" r:id="rId43"/>
    <p:sldId id="303" r:id="rId44"/>
    <p:sldId id="304" r:id="rId45"/>
    <p:sldId id="305" r:id="rId46"/>
    <p:sldId id="306" r:id="rId47"/>
    <p:sldId id="307" r:id="rId48"/>
    <p:sldId id="308" r:id="rId49"/>
    <p:sldId id="309" r:id="rId50"/>
    <p:sldId id="310" r:id="rId51"/>
    <p:sldId id="313" r:id="rId52"/>
    <p:sldId id="311" r:id="rId53"/>
    <p:sldId id="312" r:id="rId54"/>
    <p:sldId id="314" r:id="rId55"/>
    <p:sldId id="315" r:id="rId56"/>
    <p:sldId id="316" r:id="rId57"/>
    <p:sldId id="317" r:id="rId58"/>
    <p:sldId id="318" r:id="rId59"/>
    <p:sldId id="319" r:id="rId60"/>
    <p:sldId id="321" r:id="rId61"/>
    <p:sldId id="322" r:id="rId62"/>
    <p:sldId id="320" r:id="rId63"/>
    <p:sldId id="323" r:id="rId64"/>
    <p:sldId id="324" r:id="rId65"/>
    <p:sldId id="325" r:id="rId66"/>
    <p:sldId id="328" r:id="rId67"/>
    <p:sldId id="329" r:id="rId68"/>
    <p:sldId id="300" r:id="rId69"/>
    <p:sldId id="330" r:id="rId70"/>
    <p:sldId id="331" r:id="rId71"/>
    <p:sldId id="332" r:id="rId72"/>
    <p:sldId id="333" r:id="rId73"/>
    <p:sldId id="335" r:id="rId74"/>
    <p:sldId id="336" r:id="rId75"/>
    <p:sldId id="337" r:id="rId76"/>
    <p:sldId id="338" r:id="rId77"/>
    <p:sldId id="339" r:id="rId78"/>
    <p:sldId id="341" r:id="rId79"/>
    <p:sldId id="342" r:id="rId80"/>
    <p:sldId id="340" r:id="rId81"/>
    <p:sldId id="291" r:id="rId8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E4F8A"/>
    <a:srgbClr val="66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533" autoAdjust="0"/>
    <p:restoredTop sz="94660"/>
  </p:normalViewPr>
  <p:slideViewPr>
    <p:cSldViewPr snapToGrid="0">
      <p:cViewPr>
        <p:scale>
          <a:sx n="95" d="100"/>
          <a:sy n="95" d="100"/>
        </p:scale>
        <p:origin x="876" y="3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529467-8579-4FA0-8669-C9CFBABA9C31}" type="datetimeFigureOut">
              <a:rPr lang="en-US" smtClean="0"/>
              <a:t>12/25/2025</a:t>
            </a:fld>
            <a:endParaRPr lang="en-US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D7D573-0EE4-4C3A-88EF-224C1F95AF3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1047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094398-97E2-52C6-9F0B-800C13A77E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5EED938-CD58-C48A-E901-57759BF04D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8BED22D-C697-CBF2-589D-7962819A52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0E58C-7D0A-4DCB-B57B-A443E264A768}" type="datetime1">
              <a:rPr lang="en-US" smtClean="0"/>
              <a:t>12/25/2025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D6E4E91-A0D5-217F-12D8-8803FA26C0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F740558-9399-C016-4204-73C0539FB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5B39C-3780-455C-80CA-14351220CBC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4411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202DC5-3885-4A91-BA52-8CD77359D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CD0A5593-856D-8632-22AF-6ABD269E4D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244EFDC-45DB-974C-F440-888A7BF31A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AB9D2-FAD5-4B84-8204-D913C64D43B0}" type="datetime1">
              <a:rPr lang="en-US" smtClean="0"/>
              <a:t>12/25/2025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72400D6-7ADC-8551-0B84-A8BA589C6D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1C06E74-BFF4-021F-F64D-2401AEA38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5B39C-3780-455C-80CA-14351220CBC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6549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3D53D80F-1716-46BC-EF06-4C5132348D2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25AFD786-4D59-CC81-78B2-FA4814427B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3AD2FFF-374F-335D-E82E-598C4C20ED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721C3-F5C8-40D1-B84E-588D1A29565B}" type="datetime1">
              <a:rPr lang="en-US" smtClean="0"/>
              <a:t>12/25/2025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56EBBF5-30B6-0E2A-985F-70361B08D3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32E6C06-A6E4-A0B5-8117-01FA707D66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5B39C-3780-455C-80CA-14351220CBC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1531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4D85D67-D9D5-36E7-63D5-7BB57D749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959729D-2418-F2E0-5FA7-89EF11D923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7745FD4-F2F2-A9A6-C734-AD47ADB757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A27A5-40BD-415A-BF23-4B69539A0572}" type="datetime1">
              <a:rPr lang="en-US" smtClean="0"/>
              <a:t>12/25/2025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3E97038-EE39-4AAA-92FE-20E3F335B4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D31B090-ADC6-2612-1660-F3CD60949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5B39C-3780-455C-80CA-14351220CBC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2487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995055-298D-4D7F-E9E8-262F699BC8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15CF964-D810-1714-25A2-C81DA382C5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8898F54-375C-AA29-32BA-0620F262FF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2BDFC-7B55-406A-B5D7-AC65E7DE3A6E}" type="datetime1">
              <a:rPr lang="en-US" smtClean="0"/>
              <a:t>12/25/2025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1058036-D3BE-2FB1-806C-68CE566E6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D7ECD48-2DE3-A34F-975B-EB8B1A5AE3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5B39C-3780-455C-80CA-14351220CBC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0879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488DCE-7282-FBFB-B444-A5C4707DBA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22EC483-F543-6557-9C80-5C95591F0E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546D0137-77A0-82EB-D031-178EE6BB68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61A195B-4A57-BD5E-4A6F-217DB31B6D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0955DF-5092-435A-8356-53F36D338F9B}" type="datetime1">
              <a:rPr lang="en-US" smtClean="0"/>
              <a:t>12/25/2025</a:t>
            </a:fld>
            <a:endParaRPr lang="en-US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3FD7210-6D57-FD5C-54A8-181EA60DA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FEB8C8AC-D518-2451-8CCD-4EC638D3FA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5B39C-3780-455C-80CA-14351220CBC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8587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2F43773-C553-9C1C-1503-473A00C39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721B76D-619F-F345-6EC1-A4B6E927E8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16D67093-0ACC-E07F-9FF7-A28E85B946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98C397D8-7EC5-FD6F-B784-8379CE3430D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88A7895A-B285-A641-0D0E-C96913AA4DA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40745A42-EABA-5F50-7972-07CC8C7693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7FD32-A186-445C-BBAD-F11C8740C465}" type="datetime1">
              <a:rPr lang="en-US" smtClean="0"/>
              <a:t>12/25/2025</a:t>
            </a:fld>
            <a:endParaRPr lang="en-US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EF285213-08EF-1BA7-4C81-23860FDA2B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5B466E2D-448B-2E34-907C-A0E6E72BD1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5B39C-3780-455C-80CA-14351220CBC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2134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809425-A5CA-51C6-0E24-A416FA074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81288CCD-AD87-9068-971C-C75A11541C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EF75D-20B9-4B8B-8A0F-815FE4C30389}" type="datetime1">
              <a:rPr lang="en-US" smtClean="0"/>
              <a:t>12/25/2025</a:t>
            </a:fld>
            <a:endParaRPr lang="en-US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E41B7D4F-1F98-F500-4823-4E3D150818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273886CE-9B0B-B1DC-32E8-FA1B822BD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5B39C-3780-455C-80CA-14351220CBC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5020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F8C47CED-790B-84D4-2FEA-F8B103CF98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4DE1A-19C8-417E-A525-6AABF6C474FE}" type="datetime1">
              <a:rPr lang="en-US" smtClean="0"/>
              <a:t>12/25/2025</a:t>
            </a:fld>
            <a:endParaRPr lang="en-US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858B6E0E-A473-0745-EC36-0634AE6710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BC9E85F-4324-75D1-CDF3-04D534D097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5B39C-3780-455C-80CA-14351220CBC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1076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A1AAB6-4814-4495-1499-B90EEA10F1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314C59E-6762-5981-BD5F-F2011157D4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03D3FF2-E62F-91D7-6124-AFF4C8792C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F9EACE81-6631-83FB-7071-C78DD6C8C9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BCFDB-D55B-43A4-96B1-1819A1BFD488}" type="datetime1">
              <a:rPr lang="en-US" smtClean="0"/>
              <a:t>12/25/2025</a:t>
            </a:fld>
            <a:endParaRPr lang="en-US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DF9EDA0-18AA-DD19-98C4-BDE83DCDFF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7BF3CAB-B5C3-4EFF-07CF-6AA87718A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5B39C-3780-455C-80CA-14351220CBC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874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AD8A623-FEFE-8E49-AB9F-147D72727A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CEAC5AAE-980C-2B56-E920-AA882ACEB0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C89EEAF-39EF-5488-CA9C-532E2E68BB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4424F6A6-66EC-7BD4-C16E-FE3E1575A1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4FAD9-7B10-4DDA-B862-4403C3EF85BA}" type="datetime1">
              <a:rPr lang="en-US" smtClean="0"/>
              <a:t>12/25/2025</a:t>
            </a:fld>
            <a:endParaRPr lang="en-US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67A4676F-799D-CCE6-E9CE-D312BC380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B1858E4-ECDD-5926-BF61-A87092829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5B39C-3780-455C-80CA-14351220CBC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7688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D750728F-27C0-5C6E-5379-20354DCCA1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FE8A31E-F870-2697-FDFA-74D6E6B049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6C20903-868C-F68B-55E6-16DF738E55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811B9A6-A462-4F44-8586-F7218A54EFA3}" type="datetime1">
              <a:rPr lang="en-US" smtClean="0"/>
              <a:t>12/25/2025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264AA42-10BD-E61D-041E-EDDEB124DE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1B29B17-0098-6FD0-1091-D537D64726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9B5B39C-3780-455C-80CA-14351220CBC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4379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install/windows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github.com/souzayuri/LABIC_curso_introducao_a_manejo_visualizacao_e_analise_de_dados_com_R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github.com/souzayuri/LABIC_curso_introducao_a_manejo_visualizacao_e_analise_de_dados_com_R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cran.r-project.org/bin/windows/base/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cran.r-project.org/bin/windows/base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posit.co/download/rstudio-desktop/" TargetMode="Externa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gif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gif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A2305B-4E99-C734-6B9E-C22991EF548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b="1" dirty="0">
                <a:solidFill>
                  <a:srgbClr val="6E4F8A"/>
                </a:solidFill>
              </a:rPr>
              <a:t>Configurando o ambiente R e GitHub</a:t>
            </a:r>
            <a:endParaRPr lang="en-US" b="1" dirty="0">
              <a:solidFill>
                <a:srgbClr val="6E4F8A"/>
              </a:solidFill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C896DB1-EDD5-85FD-99BD-98C19D56691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/>
              <a:t>Curso:</a:t>
            </a:r>
            <a:br>
              <a:rPr lang="pt-BR" dirty="0"/>
            </a:br>
            <a:r>
              <a:rPr lang="pt-BR" b="1" dirty="0"/>
              <a:t>Introdução à manejo, visualização e análise de dados com R</a:t>
            </a:r>
            <a:endParaRPr lang="en-US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A7DEB418-9C1C-A5C0-F0E5-47CD45E58B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5B39C-3780-455C-80CA-14351220CBC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3210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B3EB7B-405D-A970-7B45-DC563038E3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Tela de computador com texto preto sobre fundo branco&#10;&#10;O conteúdo gerado por IA pode estar incorreto.">
            <a:extLst>
              <a:ext uri="{FF2B5EF4-FFF2-40B4-BE49-F238E27FC236}">
                <a16:creationId xmlns:a16="http://schemas.microsoft.com/office/drawing/2014/main" id="{34403891-BC08-1FAA-09FD-59A0638707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769" y="787911"/>
            <a:ext cx="8008636" cy="605217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BB5064C-2B74-6067-ED81-DFA9E37EBA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5523271" cy="931739"/>
          </a:xfrm>
        </p:spPr>
        <p:txBody>
          <a:bodyPr/>
          <a:lstStyle/>
          <a:p>
            <a:r>
              <a:rPr lang="en-US" b="1" dirty="0">
                <a:solidFill>
                  <a:srgbClr val="6E4F8A"/>
                </a:solidFill>
              </a:rPr>
              <a:t>Explorando RStudio</a:t>
            </a:r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0F7596F6-F1E0-9EFF-6325-20CF2225F448}"/>
              </a:ext>
            </a:extLst>
          </p:cNvPr>
          <p:cNvSpPr/>
          <p:nvPr/>
        </p:nvSpPr>
        <p:spPr>
          <a:xfrm>
            <a:off x="1888868" y="1259866"/>
            <a:ext cx="202814" cy="202814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1</a:t>
            </a:r>
          </a:p>
        </p:txBody>
      </p:sp>
      <p:sp>
        <p:nvSpPr>
          <p:cNvPr id="13" name="Espaço Reservado para Número de Slide 12">
            <a:extLst>
              <a:ext uri="{FF2B5EF4-FFF2-40B4-BE49-F238E27FC236}">
                <a16:creationId xmlns:a16="http://schemas.microsoft.com/office/drawing/2014/main" id="{27A9DB9A-91DE-34CE-B45A-5DB360683A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5B39C-3780-455C-80CA-14351220CBC6}" type="slidenum">
              <a:rPr lang="en-US" smtClean="0"/>
              <a:t>10</a:t>
            </a:fld>
            <a:endParaRPr lang="en-US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A147177F-CD09-5C01-724D-878D26059B77}"/>
              </a:ext>
            </a:extLst>
          </p:cNvPr>
          <p:cNvSpPr/>
          <p:nvPr/>
        </p:nvSpPr>
        <p:spPr>
          <a:xfrm>
            <a:off x="2127814" y="1388634"/>
            <a:ext cx="4379989" cy="30082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8EB8ACA0-AAB6-1DA3-335D-2C0F608019B6}"/>
              </a:ext>
            </a:extLst>
          </p:cNvPr>
          <p:cNvSpPr txBox="1"/>
          <p:nvPr/>
        </p:nvSpPr>
        <p:spPr>
          <a:xfrm>
            <a:off x="603300" y="1234315"/>
            <a:ext cx="134844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 dirty="0"/>
              <a:t>Abrir um novo script</a:t>
            </a:r>
            <a:endParaRPr lang="en-US" sz="1050" dirty="0"/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EBBC284B-624D-7212-8CB6-63847592CFD1}"/>
              </a:ext>
            </a:extLst>
          </p:cNvPr>
          <p:cNvSpPr/>
          <p:nvPr/>
        </p:nvSpPr>
        <p:spPr>
          <a:xfrm>
            <a:off x="1888868" y="2064019"/>
            <a:ext cx="202814" cy="202814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2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7D61DC48-9220-2BF0-C593-15FAED57283C}"/>
              </a:ext>
            </a:extLst>
          </p:cNvPr>
          <p:cNvSpPr txBox="1"/>
          <p:nvPr/>
        </p:nvSpPr>
        <p:spPr>
          <a:xfrm>
            <a:off x="750917" y="1957677"/>
            <a:ext cx="113795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50" dirty="0"/>
              <a:t>Aba onde vamos escrever o script</a:t>
            </a:r>
            <a:endParaRPr lang="en-US" sz="1050" dirty="0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A74F9231-F08F-0D25-93AF-93D495C7AF49}"/>
              </a:ext>
            </a:extLst>
          </p:cNvPr>
          <p:cNvSpPr/>
          <p:nvPr/>
        </p:nvSpPr>
        <p:spPr>
          <a:xfrm>
            <a:off x="2123768" y="1180273"/>
            <a:ext cx="270297" cy="1480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14A118E0-0E24-4ECD-0AF0-174713F2E7C2}"/>
              </a:ext>
            </a:extLst>
          </p:cNvPr>
          <p:cNvSpPr/>
          <p:nvPr/>
        </p:nvSpPr>
        <p:spPr>
          <a:xfrm>
            <a:off x="2123768" y="4432929"/>
            <a:ext cx="4379989" cy="24250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72BAF8E6-5A1F-9E88-EF27-46E5E894EE83}"/>
              </a:ext>
            </a:extLst>
          </p:cNvPr>
          <p:cNvSpPr/>
          <p:nvPr/>
        </p:nvSpPr>
        <p:spPr>
          <a:xfrm>
            <a:off x="1888868" y="4484826"/>
            <a:ext cx="202814" cy="202814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/>
              <a:t>3</a:t>
            </a:r>
            <a:endParaRPr lang="en-US" sz="1200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7E036045-8E8A-2169-3575-32DBEB9C84D5}"/>
              </a:ext>
            </a:extLst>
          </p:cNvPr>
          <p:cNvSpPr txBox="1"/>
          <p:nvPr/>
        </p:nvSpPr>
        <p:spPr>
          <a:xfrm>
            <a:off x="743237" y="4586233"/>
            <a:ext cx="1348445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50" b="1" dirty="0"/>
              <a:t>Console</a:t>
            </a:r>
            <a:r>
              <a:rPr lang="pt-BR" sz="1050" dirty="0"/>
              <a:t>:</a:t>
            </a:r>
          </a:p>
          <a:p>
            <a:pPr algn="ctr"/>
            <a:r>
              <a:rPr lang="pt-BR" sz="1050" dirty="0"/>
              <a:t>Ambiente onde os resultados do script rodado será impresso/mostrado</a:t>
            </a:r>
            <a:endParaRPr lang="en-US" sz="1050" dirty="0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4E730EA9-9F98-3240-FE15-1C8641DCFB4A}"/>
              </a:ext>
            </a:extLst>
          </p:cNvPr>
          <p:cNvSpPr/>
          <p:nvPr/>
        </p:nvSpPr>
        <p:spPr>
          <a:xfrm>
            <a:off x="6511848" y="1397592"/>
            <a:ext cx="3620557" cy="287285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AA43891B-2EB6-8DF6-D95C-B703F53C4371}"/>
              </a:ext>
            </a:extLst>
          </p:cNvPr>
          <p:cNvSpPr txBox="1"/>
          <p:nvPr/>
        </p:nvSpPr>
        <p:spPr>
          <a:xfrm>
            <a:off x="10132405" y="1361273"/>
            <a:ext cx="1348445" cy="1223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50" b="1" dirty="0"/>
              <a:t>Ambiente</a:t>
            </a:r>
            <a:r>
              <a:rPr lang="pt-BR" sz="1050" dirty="0"/>
              <a:t>:</a:t>
            </a:r>
          </a:p>
          <a:p>
            <a:pPr algn="ctr"/>
            <a:r>
              <a:rPr lang="pt-BR" sz="1050" dirty="0"/>
              <a:t>Ambiente onde os arquivos carregados e criados ficarão amostra para acesso</a:t>
            </a:r>
            <a:endParaRPr lang="en-US" sz="1050" dirty="0"/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37F119D9-03AD-5B71-B339-76E853A7BF08}"/>
              </a:ext>
            </a:extLst>
          </p:cNvPr>
          <p:cNvSpPr txBox="1"/>
          <p:nvPr/>
        </p:nvSpPr>
        <p:spPr>
          <a:xfrm>
            <a:off x="10100318" y="4236996"/>
            <a:ext cx="1348445" cy="1223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50" dirty="0"/>
              <a:t>Ambiente que permite navegar pelo computador, acessar pastas, visualizar gráficos e procurar por pacotes/funções</a:t>
            </a:r>
            <a:endParaRPr lang="en-US" sz="1050" dirty="0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991C1E44-B866-D965-127D-A065628D7679}"/>
              </a:ext>
            </a:extLst>
          </p:cNvPr>
          <p:cNvSpPr/>
          <p:nvPr/>
        </p:nvSpPr>
        <p:spPr>
          <a:xfrm>
            <a:off x="6511847" y="4279400"/>
            <a:ext cx="3620557" cy="25696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58DC7726-CF61-9D02-F1E6-34B9283DFC64}"/>
              </a:ext>
            </a:extLst>
          </p:cNvPr>
          <p:cNvSpPr/>
          <p:nvPr/>
        </p:nvSpPr>
        <p:spPr>
          <a:xfrm>
            <a:off x="2898700" y="1204515"/>
            <a:ext cx="165513" cy="1238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12FA9642-EC1D-5ABA-3375-2A6408754DF8}"/>
              </a:ext>
            </a:extLst>
          </p:cNvPr>
          <p:cNvSpPr/>
          <p:nvPr/>
        </p:nvSpPr>
        <p:spPr>
          <a:xfrm>
            <a:off x="10164492" y="4194088"/>
            <a:ext cx="202814" cy="202814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/>
              <a:t>5</a:t>
            </a:r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EE58FCAC-5D1E-B7FA-CCDB-8822EF59B6F1}"/>
              </a:ext>
            </a:extLst>
          </p:cNvPr>
          <p:cNvSpPr/>
          <p:nvPr/>
        </p:nvSpPr>
        <p:spPr>
          <a:xfrm>
            <a:off x="10199887" y="1328365"/>
            <a:ext cx="202814" cy="202814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/>
              <a:t>4</a:t>
            </a:r>
            <a:endParaRPr lang="en-US" sz="1200" dirty="0"/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D45B66ED-AB12-D82D-555D-A257EF5DC591}"/>
              </a:ext>
            </a:extLst>
          </p:cNvPr>
          <p:cNvSpPr/>
          <p:nvPr/>
        </p:nvSpPr>
        <p:spPr>
          <a:xfrm>
            <a:off x="2880049" y="1370718"/>
            <a:ext cx="202814" cy="202814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/>
              <a:t>6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7C8FD0C7-3C15-72EB-3514-254CF0D2B922}"/>
              </a:ext>
            </a:extLst>
          </p:cNvPr>
          <p:cNvSpPr txBox="1"/>
          <p:nvPr/>
        </p:nvSpPr>
        <p:spPr>
          <a:xfrm>
            <a:off x="2664192" y="1655127"/>
            <a:ext cx="1348445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50" dirty="0"/>
              <a:t>Icone que você clica para salvar o script.</a:t>
            </a:r>
            <a:br>
              <a:rPr lang="pt-BR" sz="1050" dirty="0"/>
            </a:br>
            <a:r>
              <a:rPr lang="pt-BR" sz="1050" dirty="0"/>
              <a:t>Se o script não está salvo em lugar algum, então uma janela vai abrir pedindo para você escolher onde salvar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27053378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52074F-9C23-F993-2220-F2A82FDB4F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Tela de computador com texto preto sobre fundo branco&#10;&#10;O conteúdo gerado por IA pode estar incorreto.">
            <a:extLst>
              <a:ext uri="{FF2B5EF4-FFF2-40B4-BE49-F238E27FC236}">
                <a16:creationId xmlns:a16="http://schemas.microsoft.com/office/drawing/2014/main" id="{13587F3F-1F6C-8EA8-723A-4408790004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769" y="787911"/>
            <a:ext cx="8008636" cy="605217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96EFE7F6-4DD7-7BBC-1733-5CD2B7D675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5523271" cy="931739"/>
          </a:xfrm>
        </p:spPr>
        <p:txBody>
          <a:bodyPr/>
          <a:lstStyle/>
          <a:p>
            <a:r>
              <a:rPr lang="en-US" b="1" dirty="0">
                <a:solidFill>
                  <a:srgbClr val="6E4F8A"/>
                </a:solidFill>
              </a:rPr>
              <a:t>Explorando RStudio</a:t>
            </a:r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24799AC6-FC7F-01DB-F033-3B08EA81D99F}"/>
              </a:ext>
            </a:extLst>
          </p:cNvPr>
          <p:cNvSpPr/>
          <p:nvPr/>
        </p:nvSpPr>
        <p:spPr>
          <a:xfrm>
            <a:off x="1888868" y="1259866"/>
            <a:ext cx="202814" cy="202814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1</a:t>
            </a:r>
          </a:p>
        </p:txBody>
      </p:sp>
      <p:sp>
        <p:nvSpPr>
          <p:cNvPr id="13" name="Espaço Reservado para Número de Slide 12">
            <a:extLst>
              <a:ext uri="{FF2B5EF4-FFF2-40B4-BE49-F238E27FC236}">
                <a16:creationId xmlns:a16="http://schemas.microsoft.com/office/drawing/2014/main" id="{5C641BB4-EDCE-E954-46EE-956B2ED25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5B39C-3780-455C-80CA-14351220CBC6}" type="slidenum">
              <a:rPr lang="en-US" smtClean="0"/>
              <a:t>11</a:t>
            </a:fld>
            <a:endParaRPr lang="en-US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A2B6ED46-CA87-9EF6-2F91-5B790E955B84}"/>
              </a:ext>
            </a:extLst>
          </p:cNvPr>
          <p:cNvSpPr/>
          <p:nvPr/>
        </p:nvSpPr>
        <p:spPr>
          <a:xfrm>
            <a:off x="2127814" y="1388634"/>
            <a:ext cx="4379989" cy="30082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728BE65E-DA04-2598-81C4-C3077C4AB088}"/>
              </a:ext>
            </a:extLst>
          </p:cNvPr>
          <p:cNvSpPr txBox="1"/>
          <p:nvPr/>
        </p:nvSpPr>
        <p:spPr>
          <a:xfrm>
            <a:off x="603300" y="1234315"/>
            <a:ext cx="134844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 dirty="0"/>
              <a:t>Abrir um novo script</a:t>
            </a:r>
            <a:endParaRPr lang="en-US" sz="1050" dirty="0"/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267449A0-C83E-7016-C5FA-C6CD9BF72D3D}"/>
              </a:ext>
            </a:extLst>
          </p:cNvPr>
          <p:cNvSpPr/>
          <p:nvPr/>
        </p:nvSpPr>
        <p:spPr>
          <a:xfrm>
            <a:off x="1888868" y="2064019"/>
            <a:ext cx="202814" cy="202814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2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1DCB26F-7A43-63D9-CAC4-3431F738FE05}"/>
              </a:ext>
            </a:extLst>
          </p:cNvPr>
          <p:cNvSpPr txBox="1"/>
          <p:nvPr/>
        </p:nvSpPr>
        <p:spPr>
          <a:xfrm>
            <a:off x="750917" y="1957677"/>
            <a:ext cx="113795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50" dirty="0"/>
              <a:t>Aba onde vamos escrever o script</a:t>
            </a:r>
            <a:endParaRPr lang="en-US" sz="1050" dirty="0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A0F6EBFD-569D-6A0B-7C2C-2AA50A454C3D}"/>
              </a:ext>
            </a:extLst>
          </p:cNvPr>
          <p:cNvSpPr/>
          <p:nvPr/>
        </p:nvSpPr>
        <p:spPr>
          <a:xfrm>
            <a:off x="2123768" y="1180273"/>
            <a:ext cx="270297" cy="1480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A04EC1B9-D596-621C-5BC2-D7E4581F56C4}"/>
              </a:ext>
            </a:extLst>
          </p:cNvPr>
          <p:cNvSpPr/>
          <p:nvPr/>
        </p:nvSpPr>
        <p:spPr>
          <a:xfrm>
            <a:off x="2123768" y="4432929"/>
            <a:ext cx="4379989" cy="24250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9E926B94-3675-3DE2-58C3-ECE1850BDCEA}"/>
              </a:ext>
            </a:extLst>
          </p:cNvPr>
          <p:cNvSpPr/>
          <p:nvPr/>
        </p:nvSpPr>
        <p:spPr>
          <a:xfrm>
            <a:off x="1888868" y="4484826"/>
            <a:ext cx="202814" cy="202814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/>
              <a:t>3</a:t>
            </a:r>
            <a:endParaRPr lang="en-US" sz="1200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A55B4261-DF16-FCF8-CAC7-6EF6ABB15B1D}"/>
              </a:ext>
            </a:extLst>
          </p:cNvPr>
          <p:cNvSpPr txBox="1"/>
          <p:nvPr/>
        </p:nvSpPr>
        <p:spPr>
          <a:xfrm>
            <a:off x="743237" y="4586233"/>
            <a:ext cx="1348445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50" b="1" dirty="0"/>
              <a:t>Console</a:t>
            </a:r>
            <a:r>
              <a:rPr lang="pt-BR" sz="1050" dirty="0"/>
              <a:t>:</a:t>
            </a:r>
          </a:p>
          <a:p>
            <a:pPr algn="ctr"/>
            <a:r>
              <a:rPr lang="pt-BR" sz="1050" dirty="0"/>
              <a:t>Ambiente onde os resultados do script rodado será impresso/mostrado</a:t>
            </a:r>
            <a:endParaRPr lang="en-US" sz="1050" dirty="0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9E2A810E-86AA-773C-D977-0452EDE0A560}"/>
              </a:ext>
            </a:extLst>
          </p:cNvPr>
          <p:cNvSpPr/>
          <p:nvPr/>
        </p:nvSpPr>
        <p:spPr>
          <a:xfrm>
            <a:off x="6511848" y="1397592"/>
            <a:ext cx="3620557" cy="287285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AFD195DF-0531-FC8B-8102-6A3C445CB184}"/>
              </a:ext>
            </a:extLst>
          </p:cNvPr>
          <p:cNvSpPr txBox="1"/>
          <p:nvPr/>
        </p:nvSpPr>
        <p:spPr>
          <a:xfrm>
            <a:off x="10132405" y="1361273"/>
            <a:ext cx="1348445" cy="1223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50" b="1" dirty="0"/>
              <a:t>Ambiente</a:t>
            </a:r>
            <a:r>
              <a:rPr lang="pt-BR" sz="1050" dirty="0"/>
              <a:t>:</a:t>
            </a:r>
          </a:p>
          <a:p>
            <a:pPr algn="ctr"/>
            <a:r>
              <a:rPr lang="pt-BR" sz="1050" dirty="0"/>
              <a:t>Ambiente onde os arquivos carregados e criados ficarão amostra para acesso</a:t>
            </a:r>
            <a:endParaRPr lang="en-US" sz="1050" dirty="0"/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C7A5E65C-E42F-A05D-6DA8-25CB47336E8C}"/>
              </a:ext>
            </a:extLst>
          </p:cNvPr>
          <p:cNvSpPr txBox="1"/>
          <p:nvPr/>
        </p:nvSpPr>
        <p:spPr>
          <a:xfrm>
            <a:off x="10100318" y="4236996"/>
            <a:ext cx="1348445" cy="1223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50" dirty="0"/>
              <a:t>Ambiente que permite navegar pelo computador, acessar pastas, visualizar gráficos e procurar por pacotes/funções</a:t>
            </a:r>
            <a:endParaRPr lang="en-US" sz="1050" dirty="0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FB97D8EC-E925-AFA0-00B7-35CE6AB6F364}"/>
              </a:ext>
            </a:extLst>
          </p:cNvPr>
          <p:cNvSpPr/>
          <p:nvPr/>
        </p:nvSpPr>
        <p:spPr>
          <a:xfrm>
            <a:off x="6511847" y="4279400"/>
            <a:ext cx="3620557" cy="25696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B77FD283-78DE-4AD8-4D6B-717FE183BC21}"/>
              </a:ext>
            </a:extLst>
          </p:cNvPr>
          <p:cNvSpPr/>
          <p:nvPr/>
        </p:nvSpPr>
        <p:spPr>
          <a:xfrm>
            <a:off x="2898700" y="1204515"/>
            <a:ext cx="165513" cy="1238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8C86C0AE-29AE-1A1F-1D88-76E77DC1735D}"/>
              </a:ext>
            </a:extLst>
          </p:cNvPr>
          <p:cNvSpPr/>
          <p:nvPr/>
        </p:nvSpPr>
        <p:spPr>
          <a:xfrm>
            <a:off x="10164492" y="4194088"/>
            <a:ext cx="202814" cy="202814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/>
              <a:t>5</a:t>
            </a:r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B245EA06-71E0-BD1A-887C-4DDA79B8CAB0}"/>
              </a:ext>
            </a:extLst>
          </p:cNvPr>
          <p:cNvSpPr/>
          <p:nvPr/>
        </p:nvSpPr>
        <p:spPr>
          <a:xfrm>
            <a:off x="10199887" y="1328365"/>
            <a:ext cx="202814" cy="202814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/>
              <a:t>4</a:t>
            </a:r>
            <a:endParaRPr lang="en-US" sz="1200" dirty="0"/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5DE8D28E-D63C-FB2F-8685-E2EBF0536DB6}"/>
              </a:ext>
            </a:extLst>
          </p:cNvPr>
          <p:cNvSpPr/>
          <p:nvPr/>
        </p:nvSpPr>
        <p:spPr>
          <a:xfrm>
            <a:off x="2880049" y="1370718"/>
            <a:ext cx="202814" cy="202814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/>
              <a:t>6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C8802425-ECB8-4D54-6CE4-261334638CD7}"/>
              </a:ext>
            </a:extLst>
          </p:cNvPr>
          <p:cNvSpPr txBox="1"/>
          <p:nvPr/>
        </p:nvSpPr>
        <p:spPr>
          <a:xfrm>
            <a:off x="2664192" y="1655127"/>
            <a:ext cx="1348445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50" dirty="0"/>
              <a:t>Icone que você clica para salvar o script.</a:t>
            </a:r>
            <a:br>
              <a:rPr lang="pt-BR" sz="1050" dirty="0"/>
            </a:br>
            <a:r>
              <a:rPr lang="pt-BR" sz="1050" dirty="0"/>
              <a:t>Se o script não está salvo em lugar algum, então uma janela vai abrir pedindo para você escolher onde salvar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26486652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9A3E01-B15E-7AC1-CB08-27D6F09A48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Imagem 23" descr="Interface gráfica do usuário, Aplicativo&#10;&#10;O conteúdo gerado por IA pode estar incorreto.">
            <a:extLst>
              <a:ext uri="{FF2B5EF4-FFF2-40B4-BE49-F238E27FC236}">
                <a16:creationId xmlns:a16="http://schemas.microsoft.com/office/drawing/2014/main" id="{BDD3810A-A4FD-7C1B-A553-2473098D72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8661" y="787911"/>
            <a:ext cx="8017604" cy="605217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53A8C29-79AA-704F-1B07-B96BCC3776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5523271" cy="931739"/>
          </a:xfrm>
        </p:spPr>
        <p:txBody>
          <a:bodyPr/>
          <a:lstStyle/>
          <a:p>
            <a:r>
              <a:rPr lang="en-US" b="1" dirty="0">
                <a:solidFill>
                  <a:srgbClr val="6E4F8A"/>
                </a:solidFill>
              </a:rPr>
              <a:t>Explorando RStudio</a:t>
            </a:r>
          </a:p>
        </p:txBody>
      </p:sp>
      <p:sp>
        <p:nvSpPr>
          <p:cNvPr id="13" name="Espaço Reservado para Número de Slide 12">
            <a:extLst>
              <a:ext uri="{FF2B5EF4-FFF2-40B4-BE49-F238E27FC236}">
                <a16:creationId xmlns:a16="http://schemas.microsoft.com/office/drawing/2014/main" id="{97EFB0AE-C1AC-08A9-6D57-8196CFB83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5B39C-3780-455C-80CA-14351220CBC6}" type="slidenum">
              <a:rPr lang="en-US" smtClean="0"/>
              <a:t>12</a:t>
            </a:fld>
            <a:endParaRPr lang="en-US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6DC069C4-0D9A-B948-E481-B7CCE906865E}"/>
              </a:ext>
            </a:extLst>
          </p:cNvPr>
          <p:cNvSpPr/>
          <p:nvPr/>
        </p:nvSpPr>
        <p:spPr>
          <a:xfrm>
            <a:off x="2118661" y="1014903"/>
            <a:ext cx="270297" cy="1480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730FFB47-0577-9B82-05E2-D4F818BFA4E0}"/>
              </a:ext>
            </a:extLst>
          </p:cNvPr>
          <p:cNvSpPr txBox="1"/>
          <p:nvPr/>
        </p:nvSpPr>
        <p:spPr>
          <a:xfrm>
            <a:off x="1164163" y="3685849"/>
            <a:ext cx="95449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50" b="1" dirty="0"/>
              <a:t>Outra forma de salvar</a:t>
            </a:r>
            <a:endParaRPr lang="en-US" sz="1050" b="1" dirty="0"/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7E47BD55-CA43-1F66-6714-9F4295561CAD}"/>
              </a:ext>
            </a:extLst>
          </p:cNvPr>
          <p:cNvSpPr/>
          <p:nvPr/>
        </p:nvSpPr>
        <p:spPr>
          <a:xfrm>
            <a:off x="2142928" y="3779400"/>
            <a:ext cx="2098332" cy="2283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4400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023A9C-1EF9-E834-AAC5-6142F5336D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Tela de computador com texto preto sobre fundo branco&#10;&#10;O conteúdo gerado por IA pode estar incorreto.">
            <a:extLst>
              <a:ext uri="{FF2B5EF4-FFF2-40B4-BE49-F238E27FC236}">
                <a16:creationId xmlns:a16="http://schemas.microsoft.com/office/drawing/2014/main" id="{39AD06AA-ECFB-B88A-508B-BB2BD2F70E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1077" y="787911"/>
            <a:ext cx="8026593" cy="605217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9E66C5E9-301B-FB01-F29A-CFCD10796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5523271" cy="931739"/>
          </a:xfrm>
        </p:spPr>
        <p:txBody>
          <a:bodyPr/>
          <a:lstStyle/>
          <a:p>
            <a:r>
              <a:rPr lang="en-US" b="1" dirty="0">
                <a:solidFill>
                  <a:srgbClr val="6E4F8A"/>
                </a:solidFill>
              </a:rPr>
              <a:t>Explorando RStudio</a:t>
            </a:r>
          </a:p>
        </p:txBody>
      </p:sp>
      <p:sp>
        <p:nvSpPr>
          <p:cNvPr id="13" name="Espaço Reservado para Número de Slide 12">
            <a:extLst>
              <a:ext uri="{FF2B5EF4-FFF2-40B4-BE49-F238E27FC236}">
                <a16:creationId xmlns:a16="http://schemas.microsoft.com/office/drawing/2014/main" id="{0547723B-6F38-C664-C2BD-0922DAF239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5B39C-3780-455C-80CA-14351220CBC6}" type="slidenum">
              <a:rPr lang="en-US" smtClean="0"/>
              <a:t>13</a:t>
            </a:fld>
            <a:endParaRPr lang="en-US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A265709D-8B6A-7737-3630-2B40897F6325}"/>
              </a:ext>
            </a:extLst>
          </p:cNvPr>
          <p:cNvSpPr/>
          <p:nvPr/>
        </p:nvSpPr>
        <p:spPr>
          <a:xfrm>
            <a:off x="2118661" y="1270278"/>
            <a:ext cx="2135169" cy="1694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BF9540AD-BA25-13E3-2F08-B7C07659BF49}"/>
              </a:ext>
            </a:extLst>
          </p:cNvPr>
          <p:cNvSpPr txBox="1"/>
          <p:nvPr/>
        </p:nvSpPr>
        <p:spPr>
          <a:xfrm>
            <a:off x="331948" y="1778233"/>
            <a:ext cx="178792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50" b="1" dirty="0"/>
              <a:t>Outros tipos de documentos, scripts, materiais, que o R Studio pode produzir.</a:t>
            </a:r>
            <a:endParaRPr lang="en-US" sz="1050" b="1" dirty="0"/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2D9286C1-A59C-5CF5-61CD-B508D8F9BF32}"/>
              </a:ext>
            </a:extLst>
          </p:cNvPr>
          <p:cNvSpPr/>
          <p:nvPr/>
        </p:nvSpPr>
        <p:spPr>
          <a:xfrm>
            <a:off x="4253830" y="1162995"/>
            <a:ext cx="1621676" cy="532535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2766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59392C-6F5A-BD4C-3FE8-D01A3EFA89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m 20" descr="Tela de computador com texto preto sobre fundo branco&#10;&#10;O conteúdo gerado por IA pode estar incorreto.">
            <a:extLst>
              <a:ext uri="{FF2B5EF4-FFF2-40B4-BE49-F238E27FC236}">
                <a16:creationId xmlns:a16="http://schemas.microsoft.com/office/drawing/2014/main" id="{35EE5D6A-2EA0-7565-4F71-D48BFF3B65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768" y="787911"/>
            <a:ext cx="8051430" cy="605217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D06E37E3-1019-2448-0ADC-510F76260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5523271" cy="931739"/>
          </a:xfrm>
        </p:spPr>
        <p:txBody>
          <a:bodyPr>
            <a:normAutofit fontScale="90000"/>
          </a:bodyPr>
          <a:lstStyle/>
          <a:p>
            <a:r>
              <a:rPr lang="en-US" b="1" dirty="0" err="1">
                <a:solidFill>
                  <a:srgbClr val="6E4F8A"/>
                </a:solidFill>
              </a:rPr>
              <a:t>Configurando</a:t>
            </a:r>
            <a:r>
              <a:rPr lang="en-US" b="1" dirty="0">
                <a:solidFill>
                  <a:srgbClr val="6E4F8A"/>
                </a:solidFill>
              </a:rPr>
              <a:t> o RStudio</a:t>
            </a:r>
          </a:p>
        </p:txBody>
      </p:sp>
      <p:sp>
        <p:nvSpPr>
          <p:cNvPr id="13" name="Espaço Reservado para Número de Slide 12">
            <a:extLst>
              <a:ext uri="{FF2B5EF4-FFF2-40B4-BE49-F238E27FC236}">
                <a16:creationId xmlns:a16="http://schemas.microsoft.com/office/drawing/2014/main" id="{E317E9E2-F115-67C9-8599-4C17C0A74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5B39C-3780-455C-80CA-14351220CBC6}" type="slidenum">
              <a:rPr lang="en-US" smtClean="0"/>
              <a:t>14</a:t>
            </a:fld>
            <a:endParaRPr lang="en-US"/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03E79DE9-5DC4-AC68-13F8-6ED6D38CA0C7}"/>
              </a:ext>
            </a:extLst>
          </p:cNvPr>
          <p:cNvSpPr/>
          <p:nvPr/>
        </p:nvSpPr>
        <p:spPr>
          <a:xfrm>
            <a:off x="4584866" y="1005175"/>
            <a:ext cx="270297" cy="1480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9323CEC9-EA37-48E8-F8FC-78E2A9A1AB2E}"/>
              </a:ext>
            </a:extLst>
          </p:cNvPr>
          <p:cNvSpPr/>
          <p:nvPr/>
        </p:nvSpPr>
        <p:spPr>
          <a:xfrm>
            <a:off x="4584866" y="4095327"/>
            <a:ext cx="1884028" cy="2334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8266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D8C8FF-D53F-FD8E-5A24-07E1F1C51E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 descr="Tela de computador com texto preto sobre fundo branco&#10;&#10;O conteúdo gerado por IA pode estar incorreto.">
            <a:extLst>
              <a:ext uri="{FF2B5EF4-FFF2-40B4-BE49-F238E27FC236}">
                <a16:creationId xmlns:a16="http://schemas.microsoft.com/office/drawing/2014/main" id="{482BA17D-ABE2-E6A1-ABD5-008F169B9D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769" y="783067"/>
            <a:ext cx="8051430" cy="606065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9E15492D-3B5C-B659-0BF9-DF6C6FC99B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5523271" cy="931739"/>
          </a:xfrm>
        </p:spPr>
        <p:txBody>
          <a:bodyPr>
            <a:normAutofit fontScale="90000"/>
          </a:bodyPr>
          <a:lstStyle/>
          <a:p>
            <a:r>
              <a:rPr lang="en-US" b="1" dirty="0" err="1">
                <a:solidFill>
                  <a:srgbClr val="6E4F8A"/>
                </a:solidFill>
              </a:rPr>
              <a:t>Configurando</a:t>
            </a:r>
            <a:r>
              <a:rPr lang="en-US" b="1" dirty="0">
                <a:solidFill>
                  <a:srgbClr val="6E4F8A"/>
                </a:solidFill>
              </a:rPr>
              <a:t> o RStudio</a:t>
            </a:r>
          </a:p>
        </p:txBody>
      </p:sp>
      <p:sp>
        <p:nvSpPr>
          <p:cNvPr id="13" name="Espaço Reservado para Número de Slide 12">
            <a:extLst>
              <a:ext uri="{FF2B5EF4-FFF2-40B4-BE49-F238E27FC236}">
                <a16:creationId xmlns:a16="http://schemas.microsoft.com/office/drawing/2014/main" id="{4D79EF09-8944-BD92-5481-F670E16C7E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5B39C-3780-455C-80CA-14351220CBC6}" type="slidenum">
              <a:rPr lang="en-US" smtClean="0"/>
              <a:t>15</a:t>
            </a:fld>
            <a:endParaRPr lang="en-US"/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2D06F61A-18E5-9BAE-2786-E167CC95A66D}"/>
              </a:ext>
            </a:extLst>
          </p:cNvPr>
          <p:cNvSpPr/>
          <p:nvPr/>
        </p:nvSpPr>
        <p:spPr>
          <a:xfrm>
            <a:off x="3962295" y="2694544"/>
            <a:ext cx="901535" cy="2723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4501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630A0E-14F6-F93A-3FA1-579D9DDE12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56CEDCC-2615-C840-6A21-EC78B93FD9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5523271" cy="931739"/>
          </a:xfrm>
        </p:spPr>
        <p:txBody>
          <a:bodyPr>
            <a:normAutofit/>
          </a:bodyPr>
          <a:lstStyle/>
          <a:p>
            <a:r>
              <a:rPr lang="en-US" b="1" dirty="0" err="1">
                <a:solidFill>
                  <a:srgbClr val="6E4F8A"/>
                </a:solidFill>
              </a:rPr>
              <a:t>Instalando</a:t>
            </a:r>
            <a:r>
              <a:rPr lang="en-US" b="1" dirty="0">
                <a:solidFill>
                  <a:srgbClr val="6E4F8A"/>
                </a:solidFill>
              </a:rPr>
              <a:t> Git</a:t>
            </a:r>
          </a:p>
        </p:txBody>
      </p:sp>
      <p:sp>
        <p:nvSpPr>
          <p:cNvPr id="13" name="Espaço Reservado para Número de Slide 12">
            <a:extLst>
              <a:ext uri="{FF2B5EF4-FFF2-40B4-BE49-F238E27FC236}">
                <a16:creationId xmlns:a16="http://schemas.microsoft.com/office/drawing/2014/main" id="{A733B97D-B984-3020-EFFF-5A1CB4373E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5B39C-3780-455C-80CA-14351220CBC6}" type="slidenum">
              <a:rPr lang="en-US" smtClean="0"/>
              <a:t>16</a:t>
            </a:fld>
            <a:endParaRPr lang="en-US"/>
          </a:p>
        </p:txBody>
      </p:sp>
      <p:pic>
        <p:nvPicPr>
          <p:cNvPr id="6" name="Imagem 5" descr="Interface gráfica do usuário, Texto&#10;&#10;O conteúdo gerado por IA pode estar incorreto.">
            <a:extLst>
              <a:ext uri="{FF2B5EF4-FFF2-40B4-BE49-F238E27FC236}">
                <a16:creationId xmlns:a16="http://schemas.microsoft.com/office/drawing/2014/main" id="{8D45A747-67A2-DE16-E405-C32A1922F7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0848" y="851893"/>
            <a:ext cx="5990303" cy="5667509"/>
          </a:xfrm>
          <a:prstGeom prst="rect">
            <a:avLst/>
          </a:prstGeom>
        </p:spPr>
      </p:pic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D0ECD72-119E-9DAC-F0D2-F123318CF3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00848" y="6519402"/>
            <a:ext cx="3562965" cy="3385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dirty="0">
                <a:hlinkClick r:id="rId3"/>
              </a:rPr>
              <a:t>https://git-scm.com/install/windows</a:t>
            </a:r>
            <a:endParaRPr lang="en-US" sz="1600" dirty="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726798CC-3596-F6CB-3198-B91CF4277198}"/>
              </a:ext>
            </a:extLst>
          </p:cNvPr>
          <p:cNvSpPr/>
          <p:nvPr/>
        </p:nvSpPr>
        <p:spPr>
          <a:xfrm>
            <a:off x="4758708" y="3028841"/>
            <a:ext cx="1337292" cy="14697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8159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3C731D-01B3-228B-97D1-481BAD5C1A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6308F3-F348-04E7-07F9-B49277A603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5523271" cy="931739"/>
          </a:xfrm>
        </p:spPr>
        <p:txBody>
          <a:bodyPr>
            <a:normAutofit/>
          </a:bodyPr>
          <a:lstStyle/>
          <a:p>
            <a:r>
              <a:rPr lang="en-US" b="1" dirty="0" err="1">
                <a:solidFill>
                  <a:srgbClr val="6E4F8A"/>
                </a:solidFill>
              </a:rPr>
              <a:t>Instalando</a:t>
            </a:r>
            <a:r>
              <a:rPr lang="en-US" b="1" dirty="0">
                <a:solidFill>
                  <a:srgbClr val="6E4F8A"/>
                </a:solidFill>
              </a:rPr>
              <a:t> Git</a:t>
            </a:r>
          </a:p>
        </p:txBody>
      </p:sp>
      <p:sp>
        <p:nvSpPr>
          <p:cNvPr id="13" name="Espaço Reservado para Número de Slide 12">
            <a:extLst>
              <a:ext uri="{FF2B5EF4-FFF2-40B4-BE49-F238E27FC236}">
                <a16:creationId xmlns:a16="http://schemas.microsoft.com/office/drawing/2014/main" id="{6C385526-019E-D371-747A-880FF1F1A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5B39C-3780-455C-80CA-14351220CBC6}" type="slidenum">
              <a:rPr lang="en-US" smtClean="0"/>
              <a:t>17</a:t>
            </a:fld>
            <a:endParaRPr lang="en-US"/>
          </a:p>
        </p:txBody>
      </p:sp>
      <p:pic>
        <p:nvPicPr>
          <p:cNvPr id="9" name="Imagem 8" descr="Interface gráfica do usuário, Aplicativo, Teams&#10;&#10;O conteúdo gerado por IA pode estar incorreto.">
            <a:extLst>
              <a:ext uri="{FF2B5EF4-FFF2-40B4-BE49-F238E27FC236}">
                <a16:creationId xmlns:a16="http://schemas.microsoft.com/office/drawing/2014/main" id="{14C6F494-30FA-0A6B-42B4-23738BFB29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2811" y="318653"/>
            <a:ext cx="6106377" cy="6220693"/>
          </a:xfrm>
          <a:prstGeom prst="rect">
            <a:avLst/>
          </a:prstGeom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164A86F9-20DA-DAF2-C0BB-F594EE94D26B}"/>
              </a:ext>
            </a:extLst>
          </p:cNvPr>
          <p:cNvSpPr/>
          <p:nvPr/>
        </p:nvSpPr>
        <p:spPr>
          <a:xfrm>
            <a:off x="5348643" y="3038673"/>
            <a:ext cx="560544" cy="5894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2702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4E0AA3-1E56-8C6A-2D5A-228F82E942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C47C56-539D-1F93-E905-0952986DA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5523271" cy="931739"/>
          </a:xfrm>
        </p:spPr>
        <p:txBody>
          <a:bodyPr>
            <a:normAutofit/>
          </a:bodyPr>
          <a:lstStyle/>
          <a:p>
            <a:r>
              <a:rPr lang="en-US" b="1" dirty="0" err="1">
                <a:solidFill>
                  <a:srgbClr val="6E4F8A"/>
                </a:solidFill>
              </a:rPr>
              <a:t>Instalando</a:t>
            </a:r>
            <a:r>
              <a:rPr lang="en-US" b="1" dirty="0">
                <a:solidFill>
                  <a:srgbClr val="6E4F8A"/>
                </a:solidFill>
              </a:rPr>
              <a:t> Git</a:t>
            </a:r>
          </a:p>
        </p:txBody>
      </p:sp>
      <p:sp>
        <p:nvSpPr>
          <p:cNvPr id="13" name="Espaço Reservado para Número de Slide 12">
            <a:extLst>
              <a:ext uri="{FF2B5EF4-FFF2-40B4-BE49-F238E27FC236}">
                <a16:creationId xmlns:a16="http://schemas.microsoft.com/office/drawing/2014/main" id="{1D152F1A-8C38-E962-C8D0-B52459205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5B39C-3780-455C-80CA-14351220CBC6}" type="slidenum">
              <a:rPr lang="en-US" smtClean="0"/>
              <a:t>18</a:t>
            </a:fld>
            <a:endParaRPr lang="en-US"/>
          </a:p>
        </p:txBody>
      </p:sp>
      <p:pic>
        <p:nvPicPr>
          <p:cNvPr id="4" name="Imagem 3" descr="Texto&#10;&#10;O conteúdo gerado por IA pode estar incorreto.">
            <a:extLst>
              <a:ext uri="{FF2B5EF4-FFF2-40B4-BE49-F238E27FC236}">
                <a16:creationId xmlns:a16="http://schemas.microsoft.com/office/drawing/2014/main" id="{9202B0DB-C013-3443-8A68-19827BCFA4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8127" y="1685681"/>
            <a:ext cx="5515745" cy="3486637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457B31D3-E2AB-964D-C29D-E1434950227E}"/>
              </a:ext>
            </a:extLst>
          </p:cNvPr>
          <p:cNvSpPr/>
          <p:nvPr/>
        </p:nvSpPr>
        <p:spPr>
          <a:xfrm>
            <a:off x="3338126" y="2094776"/>
            <a:ext cx="2984015" cy="3042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DF49B825-3EDE-0CB4-8811-669B72DFF6E4}"/>
              </a:ext>
            </a:extLst>
          </p:cNvPr>
          <p:cNvSpPr/>
          <p:nvPr/>
        </p:nvSpPr>
        <p:spPr>
          <a:xfrm>
            <a:off x="3033905" y="2196257"/>
            <a:ext cx="202814" cy="202814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1325579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8828E5-6E55-7D23-8A7D-3F9E4DD480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A3BDA2-E225-1FCF-1E92-A548330B8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5523271" cy="931739"/>
          </a:xfrm>
        </p:spPr>
        <p:txBody>
          <a:bodyPr>
            <a:normAutofit/>
          </a:bodyPr>
          <a:lstStyle/>
          <a:p>
            <a:r>
              <a:rPr lang="en-US" b="1" dirty="0" err="1">
                <a:solidFill>
                  <a:srgbClr val="6E4F8A"/>
                </a:solidFill>
              </a:rPr>
              <a:t>Instalando</a:t>
            </a:r>
            <a:r>
              <a:rPr lang="en-US" b="1" dirty="0">
                <a:solidFill>
                  <a:srgbClr val="6E4F8A"/>
                </a:solidFill>
              </a:rPr>
              <a:t> Git</a:t>
            </a:r>
          </a:p>
        </p:txBody>
      </p:sp>
      <p:sp>
        <p:nvSpPr>
          <p:cNvPr id="13" name="Espaço Reservado para Número de Slide 12">
            <a:extLst>
              <a:ext uri="{FF2B5EF4-FFF2-40B4-BE49-F238E27FC236}">
                <a16:creationId xmlns:a16="http://schemas.microsoft.com/office/drawing/2014/main" id="{9509D471-B732-DC74-27F2-3D57A9351B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5B39C-3780-455C-80CA-14351220CBC6}" type="slidenum">
              <a:rPr lang="en-US" smtClean="0"/>
              <a:t>19</a:t>
            </a:fld>
            <a:endParaRPr lang="en-US"/>
          </a:p>
        </p:txBody>
      </p:sp>
      <p:pic>
        <p:nvPicPr>
          <p:cNvPr id="4" name="Imagem 3" descr="Texto&#10;&#10;O conteúdo gerado por IA pode estar incorreto.">
            <a:extLst>
              <a:ext uri="{FF2B5EF4-FFF2-40B4-BE49-F238E27FC236}">
                <a16:creationId xmlns:a16="http://schemas.microsoft.com/office/drawing/2014/main" id="{B969661D-B540-0BE2-C20A-5B561B96F8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8127" y="1685681"/>
            <a:ext cx="5515745" cy="3486637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2370AB76-3791-F68B-DBB2-A5A841E4DAAE}"/>
              </a:ext>
            </a:extLst>
          </p:cNvPr>
          <p:cNvSpPr/>
          <p:nvPr/>
        </p:nvSpPr>
        <p:spPr>
          <a:xfrm>
            <a:off x="3338127" y="2497898"/>
            <a:ext cx="3131499" cy="3042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2648B65B-B997-7770-722C-53E3B23D1615}"/>
              </a:ext>
            </a:extLst>
          </p:cNvPr>
          <p:cNvSpPr/>
          <p:nvPr/>
        </p:nvSpPr>
        <p:spPr>
          <a:xfrm>
            <a:off x="3033905" y="2548638"/>
            <a:ext cx="202814" cy="202814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5265582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5C6CA439-CCD2-AF11-763C-BF37FB368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5B39C-3780-455C-80CA-14351220CBC6}" type="slidenum">
              <a:rPr lang="en-US" smtClean="0"/>
              <a:t>2</a:t>
            </a:fld>
            <a:endParaRPr lang="en-US"/>
          </a:p>
        </p:txBody>
      </p:sp>
      <p:pic>
        <p:nvPicPr>
          <p:cNvPr id="1026" name="Picture 2" descr="Powerpoint Is Boring GIF | GIFDB.com">
            <a:extLst>
              <a:ext uri="{FF2B5EF4-FFF2-40B4-BE49-F238E27FC236}">
                <a16:creationId xmlns:a16="http://schemas.microsoft.com/office/drawing/2014/main" id="{BD9D1843-82BA-56A1-8255-F3329B076C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3595" y="1712574"/>
            <a:ext cx="7524809" cy="3432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74658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2FA7FB-5EDC-368A-720A-4686552DB1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C39CFD-8285-B70A-6568-86241E427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5523271" cy="931739"/>
          </a:xfrm>
        </p:spPr>
        <p:txBody>
          <a:bodyPr>
            <a:normAutofit/>
          </a:bodyPr>
          <a:lstStyle/>
          <a:p>
            <a:r>
              <a:rPr lang="en-US" b="1" dirty="0" err="1">
                <a:solidFill>
                  <a:srgbClr val="6E4F8A"/>
                </a:solidFill>
              </a:rPr>
              <a:t>Instalando</a:t>
            </a:r>
            <a:r>
              <a:rPr lang="en-US" b="1" dirty="0">
                <a:solidFill>
                  <a:srgbClr val="6E4F8A"/>
                </a:solidFill>
              </a:rPr>
              <a:t> Git</a:t>
            </a:r>
          </a:p>
        </p:txBody>
      </p:sp>
      <p:sp>
        <p:nvSpPr>
          <p:cNvPr id="13" name="Espaço Reservado para Número de Slide 12">
            <a:extLst>
              <a:ext uri="{FF2B5EF4-FFF2-40B4-BE49-F238E27FC236}">
                <a16:creationId xmlns:a16="http://schemas.microsoft.com/office/drawing/2014/main" id="{E0D14A75-BE90-945F-3BC0-D6BACD4F5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5B39C-3780-455C-80CA-14351220CBC6}" type="slidenum">
              <a:rPr lang="en-US" smtClean="0"/>
              <a:t>20</a:t>
            </a:fld>
            <a:endParaRPr lang="en-US"/>
          </a:p>
        </p:txBody>
      </p:sp>
      <p:pic>
        <p:nvPicPr>
          <p:cNvPr id="7" name="Imagem 6" descr="Tela de computador com texto preto sobre fundo branco&#10;&#10;O conteúdo gerado por IA pode estar incorreto.">
            <a:extLst>
              <a:ext uri="{FF2B5EF4-FFF2-40B4-BE49-F238E27FC236}">
                <a16:creationId xmlns:a16="http://schemas.microsoft.com/office/drawing/2014/main" id="{16BE93D0-2074-FB6D-8097-6909D2D975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0638" y="790013"/>
            <a:ext cx="7870723" cy="5931462"/>
          </a:xfrm>
          <a:prstGeom prst="rect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C73EE60C-7370-7153-976B-A0D26C43C585}"/>
              </a:ext>
            </a:extLst>
          </p:cNvPr>
          <p:cNvSpPr/>
          <p:nvPr/>
        </p:nvSpPr>
        <p:spPr>
          <a:xfrm>
            <a:off x="4552410" y="931740"/>
            <a:ext cx="304725" cy="2383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A44331A5-0EFC-A494-BEF7-CA0C6BA99765}"/>
              </a:ext>
            </a:extLst>
          </p:cNvPr>
          <p:cNvSpPr/>
          <p:nvPr/>
        </p:nvSpPr>
        <p:spPr>
          <a:xfrm>
            <a:off x="4603365" y="636189"/>
            <a:ext cx="202814" cy="202814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1277031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AAFD09-A46B-21D7-BAD7-8E664E44C0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419607-7B86-08D9-C2CA-B6CD91B939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5523271" cy="931739"/>
          </a:xfrm>
        </p:spPr>
        <p:txBody>
          <a:bodyPr>
            <a:normAutofit/>
          </a:bodyPr>
          <a:lstStyle/>
          <a:p>
            <a:r>
              <a:rPr lang="en-US" b="1" dirty="0" err="1">
                <a:solidFill>
                  <a:srgbClr val="6E4F8A"/>
                </a:solidFill>
              </a:rPr>
              <a:t>Instalando</a:t>
            </a:r>
            <a:r>
              <a:rPr lang="en-US" b="1" dirty="0">
                <a:solidFill>
                  <a:srgbClr val="6E4F8A"/>
                </a:solidFill>
              </a:rPr>
              <a:t> Git</a:t>
            </a:r>
          </a:p>
        </p:txBody>
      </p:sp>
      <p:sp>
        <p:nvSpPr>
          <p:cNvPr id="13" name="Espaço Reservado para Número de Slide 12">
            <a:extLst>
              <a:ext uri="{FF2B5EF4-FFF2-40B4-BE49-F238E27FC236}">
                <a16:creationId xmlns:a16="http://schemas.microsoft.com/office/drawing/2014/main" id="{6BFAFCEF-DB26-67CC-B086-81B2D5A7B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5B39C-3780-455C-80CA-14351220CBC6}" type="slidenum">
              <a:rPr lang="en-US" smtClean="0"/>
              <a:t>21</a:t>
            </a:fld>
            <a:endParaRPr lang="en-US"/>
          </a:p>
        </p:txBody>
      </p:sp>
      <p:pic>
        <p:nvPicPr>
          <p:cNvPr id="7" name="Imagem 6" descr="Tela de computador com texto preto sobre fundo branco&#10;&#10;O conteúdo gerado por IA pode estar incorreto.">
            <a:extLst>
              <a:ext uri="{FF2B5EF4-FFF2-40B4-BE49-F238E27FC236}">
                <a16:creationId xmlns:a16="http://schemas.microsoft.com/office/drawing/2014/main" id="{246CF0E8-BCB4-9AA5-B5E0-22A787D300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0638" y="790013"/>
            <a:ext cx="7870723" cy="5931462"/>
          </a:xfrm>
          <a:prstGeom prst="rect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1B1706DE-0179-056D-DC26-8DF0E8A8A5B7}"/>
              </a:ext>
            </a:extLst>
          </p:cNvPr>
          <p:cNvSpPr/>
          <p:nvPr/>
        </p:nvSpPr>
        <p:spPr>
          <a:xfrm>
            <a:off x="4552410" y="931740"/>
            <a:ext cx="304725" cy="2383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B4D68BC6-C195-ADB7-EDD9-C0BAD2EB6588}"/>
              </a:ext>
            </a:extLst>
          </p:cNvPr>
          <p:cNvSpPr/>
          <p:nvPr/>
        </p:nvSpPr>
        <p:spPr>
          <a:xfrm>
            <a:off x="3898565" y="1721752"/>
            <a:ext cx="486622" cy="2250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817F2C79-3749-AE8C-B33D-65DF44C1A36A}"/>
              </a:ext>
            </a:extLst>
          </p:cNvPr>
          <p:cNvSpPr/>
          <p:nvPr/>
        </p:nvSpPr>
        <p:spPr>
          <a:xfrm>
            <a:off x="4603365" y="636189"/>
            <a:ext cx="202814" cy="202814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1</a:t>
            </a:r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F5FF68F4-9959-4747-139B-9C5FF661212B}"/>
              </a:ext>
            </a:extLst>
          </p:cNvPr>
          <p:cNvSpPr/>
          <p:nvPr/>
        </p:nvSpPr>
        <p:spPr>
          <a:xfrm>
            <a:off x="4040469" y="1442026"/>
            <a:ext cx="202814" cy="202814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0206340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99F4A4-0F88-5367-EFDD-CEF5AAD3B5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B9BE30-6F6A-274D-FCB3-5F2FA49A06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5523271" cy="931739"/>
          </a:xfrm>
        </p:spPr>
        <p:txBody>
          <a:bodyPr>
            <a:normAutofit/>
          </a:bodyPr>
          <a:lstStyle/>
          <a:p>
            <a:r>
              <a:rPr lang="en-US" b="1" dirty="0" err="1">
                <a:solidFill>
                  <a:srgbClr val="6E4F8A"/>
                </a:solidFill>
              </a:rPr>
              <a:t>Instalando</a:t>
            </a:r>
            <a:r>
              <a:rPr lang="en-US" b="1" dirty="0">
                <a:solidFill>
                  <a:srgbClr val="6E4F8A"/>
                </a:solidFill>
              </a:rPr>
              <a:t> Git</a:t>
            </a:r>
          </a:p>
        </p:txBody>
      </p:sp>
      <p:sp>
        <p:nvSpPr>
          <p:cNvPr id="13" name="Espaço Reservado para Número de Slide 12">
            <a:extLst>
              <a:ext uri="{FF2B5EF4-FFF2-40B4-BE49-F238E27FC236}">
                <a16:creationId xmlns:a16="http://schemas.microsoft.com/office/drawing/2014/main" id="{83E86861-0B5A-D33B-08CD-9F07136FD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5B39C-3780-455C-80CA-14351220CBC6}" type="slidenum">
              <a:rPr lang="en-US" smtClean="0"/>
              <a:t>22</a:t>
            </a:fld>
            <a:endParaRPr lang="en-US"/>
          </a:p>
        </p:txBody>
      </p:sp>
      <p:pic>
        <p:nvPicPr>
          <p:cNvPr id="7" name="Imagem 6" descr="Tela de computador com texto preto sobre fundo branco&#10;&#10;O conteúdo gerado por IA pode estar incorreto.">
            <a:extLst>
              <a:ext uri="{FF2B5EF4-FFF2-40B4-BE49-F238E27FC236}">
                <a16:creationId xmlns:a16="http://schemas.microsoft.com/office/drawing/2014/main" id="{1C28AF79-6D8F-08BC-1C81-B7AD9A8040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0638" y="790013"/>
            <a:ext cx="7870723" cy="5931462"/>
          </a:xfrm>
          <a:prstGeom prst="rect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358D09C1-0EA3-FC81-8312-807BB894C70A}"/>
              </a:ext>
            </a:extLst>
          </p:cNvPr>
          <p:cNvSpPr/>
          <p:nvPr/>
        </p:nvSpPr>
        <p:spPr>
          <a:xfrm>
            <a:off x="4552410" y="931740"/>
            <a:ext cx="304725" cy="2383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E8EA8F48-E622-F6CD-7FCF-7864A4BAA2B3}"/>
              </a:ext>
            </a:extLst>
          </p:cNvPr>
          <p:cNvSpPr/>
          <p:nvPr/>
        </p:nvSpPr>
        <p:spPr>
          <a:xfrm>
            <a:off x="3898565" y="1721752"/>
            <a:ext cx="486622" cy="2250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E83F2BFD-875D-2E1A-340A-5902F5245DAD}"/>
              </a:ext>
            </a:extLst>
          </p:cNvPr>
          <p:cNvSpPr/>
          <p:nvPr/>
        </p:nvSpPr>
        <p:spPr>
          <a:xfrm>
            <a:off x="3898565" y="4342049"/>
            <a:ext cx="958570" cy="2250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FE6BE620-80F9-2B3D-A2B4-DE3A95DEF01C}"/>
              </a:ext>
            </a:extLst>
          </p:cNvPr>
          <p:cNvSpPr/>
          <p:nvPr/>
        </p:nvSpPr>
        <p:spPr>
          <a:xfrm>
            <a:off x="4603365" y="636189"/>
            <a:ext cx="202814" cy="202814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1</a:t>
            </a:r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72A5C383-F4DE-CBBB-3BD5-E891B670234E}"/>
              </a:ext>
            </a:extLst>
          </p:cNvPr>
          <p:cNvSpPr/>
          <p:nvPr/>
        </p:nvSpPr>
        <p:spPr>
          <a:xfrm>
            <a:off x="4040469" y="1442026"/>
            <a:ext cx="202814" cy="202814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2</a:t>
            </a:r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6F25E31F-A765-0DA8-C3C9-1517D985E7DD}"/>
              </a:ext>
            </a:extLst>
          </p:cNvPr>
          <p:cNvSpPr/>
          <p:nvPr/>
        </p:nvSpPr>
        <p:spPr>
          <a:xfrm>
            <a:off x="3639408" y="4342049"/>
            <a:ext cx="202814" cy="202814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41210787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8A42AC-7549-D968-6913-1EE9A50AE6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6FEEF6-B78F-2803-DC5A-3A3FE270DD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5523271" cy="931739"/>
          </a:xfrm>
        </p:spPr>
        <p:txBody>
          <a:bodyPr>
            <a:normAutofit/>
          </a:bodyPr>
          <a:lstStyle/>
          <a:p>
            <a:r>
              <a:rPr lang="en-US" b="1" dirty="0" err="1">
                <a:solidFill>
                  <a:srgbClr val="6E4F8A"/>
                </a:solidFill>
              </a:rPr>
              <a:t>Instalando</a:t>
            </a:r>
            <a:r>
              <a:rPr lang="en-US" b="1" dirty="0">
                <a:solidFill>
                  <a:srgbClr val="6E4F8A"/>
                </a:solidFill>
              </a:rPr>
              <a:t> Git</a:t>
            </a:r>
          </a:p>
        </p:txBody>
      </p:sp>
      <p:sp>
        <p:nvSpPr>
          <p:cNvPr id="13" name="Espaço Reservado para Número de Slide 12">
            <a:extLst>
              <a:ext uri="{FF2B5EF4-FFF2-40B4-BE49-F238E27FC236}">
                <a16:creationId xmlns:a16="http://schemas.microsoft.com/office/drawing/2014/main" id="{DC1E9669-453C-0F00-3ED0-75F471F96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5B39C-3780-455C-80CA-14351220CBC6}" type="slidenum">
              <a:rPr lang="en-US" smtClean="0"/>
              <a:t>23</a:t>
            </a:fld>
            <a:endParaRPr lang="en-US"/>
          </a:p>
        </p:txBody>
      </p:sp>
      <p:pic>
        <p:nvPicPr>
          <p:cNvPr id="7" name="Imagem 6" descr="Tela de computador com texto preto sobre fundo branco&#10;&#10;O conteúdo gerado por IA pode estar incorreto.">
            <a:extLst>
              <a:ext uri="{FF2B5EF4-FFF2-40B4-BE49-F238E27FC236}">
                <a16:creationId xmlns:a16="http://schemas.microsoft.com/office/drawing/2014/main" id="{4FB124F8-7B8E-46E3-6DEB-AB9CF33AD3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0638" y="790013"/>
            <a:ext cx="7870723" cy="5931462"/>
          </a:xfrm>
          <a:prstGeom prst="rect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702FCE60-5E50-8593-A176-868FDCF4E39C}"/>
              </a:ext>
            </a:extLst>
          </p:cNvPr>
          <p:cNvSpPr/>
          <p:nvPr/>
        </p:nvSpPr>
        <p:spPr>
          <a:xfrm>
            <a:off x="4552410" y="931740"/>
            <a:ext cx="304725" cy="2383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CDC383EF-9054-100A-026B-201550D5EAAE}"/>
              </a:ext>
            </a:extLst>
          </p:cNvPr>
          <p:cNvSpPr/>
          <p:nvPr/>
        </p:nvSpPr>
        <p:spPr>
          <a:xfrm>
            <a:off x="3898565" y="1721752"/>
            <a:ext cx="486622" cy="2250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4D4799D6-029A-CD37-9E75-01A7EA62BA80}"/>
              </a:ext>
            </a:extLst>
          </p:cNvPr>
          <p:cNvSpPr/>
          <p:nvPr/>
        </p:nvSpPr>
        <p:spPr>
          <a:xfrm>
            <a:off x="3898565" y="4342049"/>
            <a:ext cx="958570" cy="2250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2B8D935C-B5BF-0D82-B3A8-09C1951AA059}"/>
              </a:ext>
            </a:extLst>
          </p:cNvPr>
          <p:cNvSpPr/>
          <p:nvPr/>
        </p:nvSpPr>
        <p:spPr>
          <a:xfrm>
            <a:off x="4857134" y="1946788"/>
            <a:ext cx="2005781" cy="3151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8263DA0E-0DC1-0421-BE03-F5EF7089778C}"/>
              </a:ext>
            </a:extLst>
          </p:cNvPr>
          <p:cNvSpPr/>
          <p:nvPr/>
        </p:nvSpPr>
        <p:spPr>
          <a:xfrm>
            <a:off x="4603365" y="636189"/>
            <a:ext cx="202814" cy="202814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1</a:t>
            </a:r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CA0AE87D-5960-D62F-8DB3-092E775A06AE}"/>
              </a:ext>
            </a:extLst>
          </p:cNvPr>
          <p:cNvSpPr/>
          <p:nvPr/>
        </p:nvSpPr>
        <p:spPr>
          <a:xfrm>
            <a:off x="4040469" y="1442026"/>
            <a:ext cx="202814" cy="202814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2</a:t>
            </a:r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C0D57B8D-A319-1891-A8C1-72B7D2E00B53}"/>
              </a:ext>
            </a:extLst>
          </p:cNvPr>
          <p:cNvSpPr/>
          <p:nvPr/>
        </p:nvSpPr>
        <p:spPr>
          <a:xfrm>
            <a:off x="3639408" y="4342049"/>
            <a:ext cx="202814" cy="202814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3</a:t>
            </a:r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B6BEF5C4-CEFB-0A9A-3D64-9AE57F4AC8CC}"/>
              </a:ext>
            </a:extLst>
          </p:cNvPr>
          <p:cNvSpPr/>
          <p:nvPr/>
        </p:nvSpPr>
        <p:spPr>
          <a:xfrm>
            <a:off x="6915044" y="2002956"/>
            <a:ext cx="202814" cy="202814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0093643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CD8DB7-D562-80FC-10C6-CD2E800A09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11F8A2-352E-DB40-4FB4-A276AA7055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5523271" cy="931739"/>
          </a:xfrm>
        </p:spPr>
        <p:txBody>
          <a:bodyPr>
            <a:normAutofit/>
          </a:bodyPr>
          <a:lstStyle/>
          <a:p>
            <a:r>
              <a:rPr lang="en-US" b="1" dirty="0" err="1">
                <a:solidFill>
                  <a:srgbClr val="6E4F8A"/>
                </a:solidFill>
              </a:rPr>
              <a:t>Instalando</a:t>
            </a:r>
            <a:r>
              <a:rPr lang="en-US" b="1" dirty="0">
                <a:solidFill>
                  <a:srgbClr val="6E4F8A"/>
                </a:solidFill>
              </a:rPr>
              <a:t> Git</a:t>
            </a:r>
          </a:p>
        </p:txBody>
      </p:sp>
      <p:sp>
        <p:nvSpPr>
          <p:cNvPr id="13" name="Espaço Reservado para Número de Slide 12">
            <a:extLst>
              <a:ext uri="{FF2B5EF4-FFF2-40B4-BE49-F238E27FC236}">
                <a16:creationId xmlns:a16="http://schemas.microsoft.com/office/drawing/2014/main" id="{30446B86-C999-7AD0-C882-4401CC9BE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5B39C-3780-455C-80CA-14351220CBC6}" type="slidenum">
              <a:rPr lang="en-US" smtClean="0"/>
              <a:t>24</a:t>
            </a:fld>
            <a:endParaRPr lang="en-US"/>
          </a:p>
        </p:txBody>
      </p:sp>
      <p:pic>
        <p:nvPicPr>
          <p:cNvPr id="7" name="Imagem 6" descr="Tela de computador com texto preto sobre fundo branco&#10;&#10;O conteúdo gerado por IA pode estar incorreto.">
            <a:extLst>
              <a:ext uri="{FF2B5EF4-FFF2-40B4-BE49-F238E27FC236}">
                <a16:creationId xmlns:a16="http://schemas.microsoft.com/office/drawing/2014/main" id="{C7D59EE1-4DBA-BCFE-C7D6-DD0B1F0E5F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0638" y="790013"/>
            <a:ext cx="7870723" cy="5931462"/>
          </a:xfrm>
          <a:prstGeom prst="rect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E8E16C41-35DB-8FEA-9600-A20CE5D81CA1}"/>
              </a:ext>
            </a:extLst>
          </p:cNvPr>
          <p:cNvSpPr/>
          <p:nvPr/>
        </p:nvSpPr>
        <p:spPr>
          <a:xfrm>
            <a:off x="4552410" y="931740"/>
            <a:ext cx="304725" cy="2383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DC7A9DFC-1CAB-B856-93C4-77D17192F5DE}"/>
              </a:ext>
            </a:extLst>
          </p:cNvPr>
          <p:cNvSpPr/>
          <p:nvPr/>
        </p:nvSpPr>
        <p:spPr>
          <a:xfrm>
            <a:off x="3898565" y="1721752"/>
            <a:ext cx="486622" cy="2250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B1DA4118-35B5-9B3C-5E49-EFFD3B9549A0}"/>
              </a:ext>
            </a:extLst>
          </p:cNvPr>
          <p:cNvSpPr/>
          <p:nvPr/>
        </p:nvSpPr>
        <p:spPr>
          <a:xfrm>
            <a:off x="3898565" y="4342049"/>
            <a:ext cx="958570" cy="2250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B131C514-1195-2BD0-7C78-F88D8F62564A}"/>
              </a:ext>
            </a:extLst>
          </p:cNvPr>
          <p:cNvSpPr/>
          <p:nvPr/>
        </p:nvSpPr>
        <p:spPr>
          <a:xfrm>
            <a:off x="4857134" y="1946788"/>
            <a:ext cx="2005781" cy="3151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C2FA1F8A-67D3-2EBB-B646-A29105F1DF50}"/>
              </a:ext>
            </a:extLst>
          </p:cNvPr>
          <p:cNvSpPr/>
          <p:nvPr/>
        </p:nvSpPr>
        <p:spPr>
          <a:xfrm>
            <a:off x="4857133" y="2515951"/>
            <a:ext cx="1832425" cy="3151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59D5CDF8-24C5-90E4-0E7C-54FA50043B4D}"/>
              </a:ext>
            </a:extLst>
          </p:cNvPr>
          <p:cNvSpPr/>
          <p:nvPr/>
        </p:nvSpPr>
        <p:spPr>
          <a:xfrm>
            <a:off x="4603365" y="636189"/>
            <a:ext cx="202814" cy="202814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1</a:t>
            </a:r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6B540523-50EB-F258-1E39-37082778AC0B}"/>
              </a:ext>
            </a:extLst>
          </p:cNvPr>
          <p:cNvSpPr/>
          <p:nvPr/>
        </p:nvSpPr>
        <p:spPr>
          <a:xfrm>
            <a:off x="4040469" y="1442026"/>
            <a:ext cx="202814" cy="202814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2</a:t>
            </a:r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122C7B52-9D05-A9B3-6B4E-705F0A6D954E}"/>
              </a:ext>
            </a:extLst>
          </p:cNvPr>
          <p:cNvSpPr/>
          <p:nvPr/>
        </p:nvSpPr>
        <p:spPr>
          <a:xfrm>
            <a:off x="3639408" y="4342049"/>
            <a:ext cx="202814" cy="202814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3</a:t>
            </a:r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882CD42A-5660-6167-9F04-23F5B11A8091}"/>
              </a:ext>
            </a:extLst>
          </p:cNvPr>
          <p:cNvSpPr/>
          <p:nvPr/>
        </p:nvSpPr>
        <p:spPr>
          <a:xfrm>
            <a:off x="6915044" y="2002956"/>
            <a:ext cx="202814" cy="202814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4</a:t>
            </a:r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4450DBC4-FC8B-0A24-3F5E-8CD8EE68F56A}"/>
              </a:ext>
            </a:extLst>
          </p:cNvPr>
          <p:cNvSpPr/>
          <p:nvPr/>
        </p:nvSpPr>
        <p:spPr>
          <a:xfrm>
            <a:off x="6761508" y="2415762"/>
            <a:ext cx="202814" cy="202814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4929112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CF51B2-FA52-A84C-847C-ACA6AACB45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FDF3A17-16B9-10A3-9ACD-F78CCDF017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6760723" cy="931739"/>
          </a:xfrm>
        </p:spPr>
        <p:txBody>
          <a:bodyPr>
            <a:normAutofit fontScale="90000"/>
          </a:bodyPr>
          <a:lstStyle/>
          <a:p>
            <a:r>
              <a:rPr lang="en-US" b="1" dirty="0" err="1">
                <a:solidFill>
                  <a:srgbClr val="6E4F8A"/>
                </a:solidFill>
              </a:rPr>
              <a:t>Criando</a:t>
            </a:r>
            <a:r>
              <a:rPr lang="en-US" b="1" dirty="0">
                <a:solidFill>
                  <a:srgbClr val="6E4F8A"/>
                </a:solidFill>
              </a:rPr>
              <a:t> </a:t>
            </a:r>
            <a:r>
              <a:rPr lang="en-US" b="1" dirty="0" err="1">
                <a:solidFill>
                  <a:srgbClr val="6E4F8A"/>
                </a:solidFill>
              </a:rPr>
              <a:t>uma</a:t>
            </a:r>
            <a:r>
              <a:rPr lang="en-US" b="1" dirty="0">
                <a:solidFill>
                  <a:srgbClr val="6E4F8A"/>
                </a:solidFill>
              </a:rPr>
              <a:t> </a:t>
            </a:r>
            <a:r>
              <a:rPr lang="en-US" b="1" dirty="0" err="1">
                <a:solidFill>
                  <a:srgbClr val="6E4F8A"/>
                </a:solidFill>
              </a:rPr>
              <a:t>conta</a:t>
            </a:r>
            <a:r>
              <a:rPr lang="en-US" b="1" dirty="0">
                <a:solidFill>
                  <a:srgbClr val="6E4F8A"/>
                </a:solidFill>
              </a:rPr>
              <a:t> no GitHub</a:t>
            </a:r>
          </a:p>
        </p:txBody>
      </p:sp>
      <p:sp>
        <p:nvSpPr>
          <p:cNvPr id="13" name="Espaço Reservado para Número de Slide 12">
            <a:extLst>
              <a:ext uri="{FF2B5EF4-FFF2-40B4-BE49-F238E27FC236}">
                <a16:creationId xmlns:a16="http://schemas.microsoft.com/office/drawing/2014/main" id="{08C60602-39F5-2557-8267-0C8D20E3FD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5B39C-3780-455C-80CA-14351220CBC6}" type="slidenum">
              <a:rPr lang="en-US" smtClean="0"/>
              <a:t>25</a:t>
            </a:fld>
            <a:endParaRPr lang="en-US"/>
          </a:p>
        </p:txBody>
      </p:sp>
      <p:pic>
        <p:nvPicPr>
          <p:cNvPr id="4" name="Imagem 3" descr="Interface gráfica do usuário, Texto&#10;&#10;O conteúdo gerado por IA pode estar incorreto.">
            <a:extLst>
              <a:ext uri="{FF2B5EF4-FFF2-40B4-BE49-F238E27FC236}">
                <a16:creationId xmlns:a16="http://schemas.microsoft.com/office/drawing/2014/main" id="{9E1B467E-E73B-DABD-B9C7-6BB7FEB724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86879"/>
            <a:ext cx="12192000" cy="5140271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38C69184-6A23-CA9D-DE53-5F2E0F2D5792}"/>
              </a:ext>
            </a:extLst>
          </p:cNvPr>
          <p:cNvSpPr/>
          <p:nvPr/>
        </p:nvSpPr>
        <p:spPr>
          <a:xfrm>
            <a:off x="11517548" y="1359754"/>
            <a:ext cx="593387" cy="3668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4CFEDE9A-1570-F451-FD4E-B5A4D5016360}"/>
              </a:ext>
            </a:extLst>
          </p:cNvPr>
          <p:cNvSpPr txBox="1"/>
          <p:nvPr/>
        </p:nvSpPr>
        <p:spPr>
          <a:xfrm>
            <a:off x="77821" y="807888"/>
            <a:ext cx="3125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u="sng" dirty="0"/>
              <a:t>Não use e-mail institucional</a:t>
            </a:r>
            <a:endParaRPr lang="en-US" b="1" u="sng" dirty="0"/>
          </a:p>
        </p:txBody>
      </p:sp>
    </p:spTree>
    <p:extLst>
      <p:ext uri="{BB962C8B-B14F-4D97-AF65-F5344CB8AC3E}">
        <p14:creationId xmlns:p14="http://schemas.microsoft.com/office/powerpoint/2010/main" val="35333615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FD5CE0-CBBC-34C9-846F-775466E979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 descr="Tela de celular com aplicativo aberto&#10;&#10;O conteúdo gerado por IA pode estar incorreto.">
            <a:extLst>
              <a:ext uri="{FF2B5EF4-FFF2-40B4-BE49-F238E27FC236}">
                <a16:creationId xmlns:a16="http://schemas.microsoft.com/office/drawing/2014/main" id="{52CAC3D6-1F90-8C4E-14A3-54450085FC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49722"/>
            <a:ext cx="12192000" cy="5358555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8F3D4A9-A5BA-A00F-C187-B6B7DDCAA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6760723" cy="931739"/>
          </a:xfrm>
        </p:spPr>
        <p:txBody>
          <a:bodyPr>
            <a:normAutofit fontScale="90000"/>
          </a:bodyPr>
          <a:lstStyle/>
          <a:p>
            <a:r>
              <a:rPr lang="en-US" b="1" dirty="0" err="1">
                <a:solidFill>
                  <a:srgbClr val="6E4F8A"/>
                </a:solidFill>
              </a:rPr>
              <a:t>Criando</a:t>
            </a:r>
            <a:r>
              <a:rPr lang="en-US" b="1" dirty="0">
                <a:solidFill>
                  <a:srgbClr val="6E4F8A"/>
                </a:solidFill>
              </a:rPr>
              <a:t> </a:t>
            </a:r>
            <a:r>
              <a:rPr lang="en-US" b="1" dirty="0" err="1">
                <a:solidFill>
                  <a:srgbClr val="6E4F8A"/>
                </a:solidFill>
              </a:rPr>
              <a:t>uma</a:t>
            </a:r>
            <a:r>
              <a:rPr lang="en-US" b="1" dirty="0">
                <a:solidFill>
                  <a:srgbClr val="6E4F8A"/>
                </a:solidFill>
              </a:rPr>
              <a:t> </a:t>
            </a:r>
            <a:r>
              <a:rPr lang="en-US" b="1" dirty="0" err="1">
                <a:solidFill>
                  <a:srgbClr val="6E4F8A"/>
                </a:solidFill>
              </a:rPr>
              <a:t>conta</a:t>
            </a:r>
            <a:r>
              <a:rPr lang="en-US" b="1" dirty="0">
                <a:solidFill>
                  <a:srgbClr val="6E4F8A"/>
                </a:solidFill>
              </a:rPr>
              <a:t> no GitHub</a:t>
            </a:r>
          </a:p>
        </p:txBody>
      </p:sp>
      <p:sp>
        <p:nvSpPr>
          <p:cNvPr id="13" name="Espaço Reservado para Número de Slide 12">
            <a:extLst>
              <a:ext uri="{FF2B5EF4-FFF2-40B4-BE49-F238E27FC236}">
                <a16:creationId xmlns:a16="http://schemas.microsoft.com/office/drawing/2014/main" id="{4C1F85BF-2202-49AD-9A44-1EC195256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5B39C-3780-455C-80CA-14351220CBC6}" type="slidenum">
              <a:rPr lang="en-US" smtClean="0"/>
              <a:t>26</a:t>
            </a:fld>
            <a:endParaRPr lang="en-US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4DF45F2F-F203-1320-84E8-3D4DB75E0EE4}"/>
              </a:ext>
            </a:extLst>
          </p:cNvPr>
          <p:cNvSpPr/>
          <p:nvPr/>
        </p:nvSpPr>
        <p:spPr>
          <a:xfrm>
            <a:off x="797668" y="1155473"/>
            <a:ext cx="943584" cy="2453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C68DA981-21F3-FAD5-B068-BF6F64FD9AE7}"/>
              </a:ext>
            </a:extLst>
          </p:cNvPr>
          <p:cNvSpPr txBox="1"/>
          <p:nvPr/>
        </p:nvSpPr>
        <p:spPr>
          <a:xfrm>
            <a:off x="469361" y="1419719"/>
            <a:ext cx="1583176" cy="769441"/>
          </a:xfrm>
          <a:prstGeom prst="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100" b="1" dirty="0">
                <a:solidFill>
                  <a:schemeClr val="bg1"/>
                </a:solidFill>
              </a:rPr>
              <a:t>Seus projetos/repositórios criados ou copiados</a:t>
            </a:r>
            <a:br>
              <a:rPr lang="pt-BR" sz="1100" b="1" dirty="0">
                <a:solidFill>
                  <a:schemeClr val="bg1"/>
                </a:solidFill>
              </a:rPr>
            </a:br>
            <a:r>
              <a:rPr lang="pt-BR" sz="1100" b="1" dirty="0">
                <a:solidFill>
                  <a:schemeClr val="bg1"/>
                </a:solidFill>
              </a:rPr>
              <a:t>(</a:t>
            </a:r>
            <a:r>
              <a:rPr lang="pt-BR" sz="1100" b="1" dirty="0" err="1">
                <a:solidFill>
                  <a:schemeClr val="bg1"/>
                </a:solidFill>
              </a:rPr>
              <a:t>cloned</a:t>
            </a:r>
            <a:r>
              <a:rPr lang="pt-BR" sz="1100" b="1" dirty="0">
                <a:solidFill>
                  <a:schemeClr val="bg1"/>
                </a:solidFill>
              </a:rPr>
              <a:t>)</a:t>
            </a:r>
            <a:endParaRPr lang="en-US" sz="11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79601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86C31B-554B-F22B-CF9B-BC98690140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 descr="Tela de celular com aplicativo aberto&#10;&#10;O conteúdo gerado por IA pode estar incorreto.">
            <a:extLst>
              <a:ext uri="{FF2B5EF4-FFF2-40B4-BE49-F238E27FC236}">
                <a16:creationId xmlns:a16="http://schemas.microsoft.com/office/drawing/2014/main" id="{CF0CD26B-0649-03AD-7014-1757842AF7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49722"/>
            <a:ext cx="12192000" cy="5358555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C2C4128-F9E0-A5C4-349D-7F53A1416E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6760723" cy="931739"/>
          </a:xfrm>
        </p:spPr>
        <p:txBody>
          <a:bodyPr>
            <a:normAutofit fontScale="90000"/>
          </a:bodyPr>
          <a:lstStyle/>
          <a:p>
            <a:r>
              <a:rPr lang="en-US" b="1" dirty="0" err="1">
                <a:solidFill>
                  <a:srgbClr val="6E4F8A"/>
                </a:solidFill>
              </a:rPr>
              <a:t>Criando</a:t>
            </a:r>
            <a:r>
              <a:rPr lang="en-US" b="1" dirty="0">
                <a:solidFill>
                  <a:srgbClr val="6E4F8A"/>
                </a:solidFill>
              </a:rPr>
              <a:t> </a:t>
            </a:r>
            <a:r>
              <a:rPr lang="en-US" b="1" dirty="0" err="1">
                <a:solidFill>
                  <a:srgbClr val="6E4F8A"/>
                </a:solidFill>
              </a:rPr>
              <a:t>uma</a:t>
            </a:r>
            <a:r>
              <a:rPr lang="en-US" b="1" dirty="0">
                <a:solidFill>
                  <a:srgbClr val="6E4F8A"/>
                </a:solidFill>
              </a:rPr>
              <a:t> </a:t>
            </a:r>
            <a:r>
              <a:rPr lang="en-US" b="1" dirty="0" err="1">
                <a:solidFill>
                  <a:srgbClr val="6E4F8A"/>
                </a:solidFill>
              </a:rPr>
              <a:t>conta</a:t>
            </a:r>
            <a:r>
              <a:rPr lang="en-US" b="1" dirty="0">
                <a:solidFill>
                  <a:srgbClr val="6E4F8A"/>
                </a:solidFill>
              </a:rPr>
              <a:t> no GitHub</a:t>
            </a:r>
          </a:p>
        </p:txBody>
      </p:sp>
      <p:sp>
        <p:nvSpPr>
          <p:cNvPr id="13" name="Espaço Reservado para Número de Slide 12">
            <a:extLst>
              <a:ext uri="{FF2B5EF4-FFF2-40B4-BE49-F238E27FC236}">
                <a16:creationId xmlns:a16="http://schemas.microsoft.com/office/drawing/2014/main" id="{13FBB838-F65F-BD7B-446C-42A8D1EBF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5B39C-3780-455C-80CA-14351220CBC6}" type="slidenum">
              <a:rPr lang="en-US" smtClean="0"/>
              <a:t>27</a:t>
            </a:fld>
            <a:endParaRPr lang="en-US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370A874A-6B88-8446-30D8-E3707DF6C6BC}"/>
              </a:ext>
            </a:extLst>
          </p:cNvPr>
          <p:cNvSpPr/>
          <p:nvPr/>
        </p:nvSpPr>
        <p:spPr>
          <a:xfrm>
            <a:off x="797668" y="1155473"/>
            <a:ext cx="943584" cy="2453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B1D2CB03-9C12-A701-4CDF-60C926BFD73B}"/>
              </a:ext>
            </a:extLst>
          </p:cNvPr>
          <p:cNvSpPr/>
          <p:nvPr/>
        </p:nvSpPr>
        <p:spPr>
          <a:xfrm>
            <a:off x="10483174" y="809084"/>
            <a:ext cx="392349" cy="2453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B84CC725-8243-D310-9880-98986059DDDE}"/>
              </a:ext>
            </a:extLst>
          </p:cNvPr>
          <p:cNvSpPr/>
          <p:nvPr/>
        </p:nvSpPr>
        <p:spPr>
          <a:xfrm>
            <a:off x="10483174" y="1302467"/>
            <a:ext cx="1297022" cy="2345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C47620B6-5C87-04C4-713E-ABFB74B65771}"/>
              </a:ext>
            </a:extLst>
          </p:cNvPr>
          <p:cNvSpPr txBox="1"/>
          <p:nvPr/>
        </p:nvSpPr>
        <p:spPr>
          <a:xfrm>
            <a:off x="469361" y="1419719"/>
            <a:ext cx="1583176" cy="769441"/>
          </a:xfrm>
          <a:prstGeom prst="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100" b="1" dirty="0">
                <a:solidFill>
                  <a:schemeClr val="bg1"/>
                </a:solidFill>
              </a:rPr>
              <a:t>Seus projetos/repositórios criados ou copiados</a:t>
            </a:r>
            <a:br>
              <a:rPr lang="pt-BR" sz="1100" b="1" dirty="0">
                <a:solidFill>
                  <a:schemeClr val="bg1"/>
                </a:solidFill>
              </a:rPr>
            </a:br>
            <a:r>
              <a:rPr lang="pt-BR" sz="1100" b="1" dirty="0">
                <a:solidFill>
                  <a:schemeClr val="bg1"/>
                </a:solidFill>
              </a:rPr>
              <a:t>(</a:t>
            </a:r>
            <a:r>
              <a:rPr lang="pt-BR" sz="1100" b="1" dirty="0" err="1">
                <a:solidFill>
                  <a:schemeClr val="bg1"/>
                </a:solidFill>
              </a:rPr>
              <a:t>cloned</a:t>
            </a:r>
            <a:r>
              <a:rPr lang="pt-BR" sz="1100" b="1" dirty="0">
                <a:solidFill>
                  <a:schemeClr val="bg1"/>
                </a:solidFill>
              </a:rPr>
              <a:t>)</a:t>
            </a:r>
            <a:endParaRPr lang="en-US" sz="1100" b="1" dirty="0">
              <a:solidFill>
                <a:schemeClr val="bg1"/>
              </a:solidFill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B2B76F36-E355-7268-5489-1F22569EE56A}"/>
              </a:ext>
            </a:extLst>
          </p:cNvPr>
          <p:cNvSpPr txBox="1"/>
          <p:nvPr/>
        </p:nvSpPr>
        <p:spPr>
          <a:xfrm>
            <a:off x="10548026" y="3167402"/>
            <a:ext cx="116731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b="1" dirty="0">
                <a:solidFill>
                  <a:schemeClr val="bg1"/>
                </a:solidFill>
              </a:rPr>
              <a:t>Criando um novo repositório</a:t>
            </a:r>
            <a:endParaRPr lang="en-US" sz="11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31215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803FB7-423E-2386-76DA-9EE660F5CB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938603-286A-E375-CBF6-EA9F61EA5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945566" cy="931739"/>
          </a:xfrm>
        </p:spPr>
        <p:txBody>
          <a:bodyPr>
            <a:normAutofit/>
          </a:bodyPr>
          <a:lstStyle/>
          <a:p>
            <a:r>
              <a:rPr lang="en-US" b="1" dirty="0" err="1">
                <a:solidFill>
                  <a:srgbClr val="6E4F8A"/>
                </a:solidFill>
              </a:rPr>
              <a:t>Baixando</a:t>
            </a:r>
            <a:r>
              <a:rPr lang="en-US" b="1" dirty="0">
                <a:solidFill>
                  <a:srgbClr val="6E4F8A"/>
                </a:solidFill>
              </a:rPr>
              <a:t> um </a:t>
            </a:r>
            <a:r>
              <a:rPr lang="en-US" b="1" dirty="0" err="1">
                <a:solidFill>
                  <a:srgbClr val="6E4F8A"/>
                </a:solidFill>
              </a:rPr>
              <a:t>repositório</a:t>
            </a:r>
            <a:r>
              <a:rPr lang="en-US" b="1" dirty="0">
                <a:solidFill>
                  <a:srgbClr val="6E4F8A"/>
                </a:solidFill>
              </a:rPr>
              <a:t> do GitHub no RStudio</a:t>
            </a:r>
          </a:p>
        </p:txBody>
      </p:sp>
      <p:sp>
        <p:nvSpPr>
          <p:cNvPr id="13" name="Espaço Reservado para Número de Slide 12">
            <a:extLst>
              <a:ext uri="{FF2B5EF4-FFF2-40B4-BE49-F238E27FC236}">
                <a16:creationId xmlns:a16="http://schemas.microsoft.com/office/drawing/2014/main" id="{D2899814-15EC-5321-C385-03D5E6472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5B39C-3780-455C-80CA-14351220CBC6}" type="slidenum">
              <a:rPr lang="en-US" smtClean="0"/>
              <a:t>28</a:t>
            </a:fld>
            <a:endParaRPr lang="en-US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F999B104-8F88-6B9C-866E-85F67EC91E5F}"/>
              </a:ext>
            </a:extLst>
          </p:cNvPr>
          <p:cNvSpPr txBox="1"/>
          <p:nvPr/>
        </p:nvSpPr>
        <p:spPr>
          <a:xfrm>
            <a:off x="2313560" y="6083539"/>
            <a:ext cx="7668640" cy="27699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en-US" sz="1200" dirty="0">
                <a:hlinkClick r:id="rId2"/>
              </a:rPr>
              <a:t>https://github.com/souzayuri/LABIC_curso_introducao_a_manejo_visualizacao_e_analise_de_dados_com_R</a:t>
            </a:r>
            <a:endParaRPr lang="en-US" sz="1200" dirty="0"/>
          </a:p>
        </p:txBody>
      </p:sp>
      <p:pic>
        <p:nvPicPr>
          <p:cNvPr id="6" name="Imagem 5" descr="Tela de computador com jogo&#10;&#10;O conteúdo gerado por IA pode estar incorreto.">
            <a:extLst>
              <a:ext uri="{FF2B5EF4-FFF2-40B4-BE49-F238E27FC236}">
                <a16:creationId xmlns:a16="http://schemas.microsoft.com/office/drawing/2014/main" id="{00F50BDD-1574-2012-F381-280D393507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13661"/>
            <a:ext cx="12192000" cy="5230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104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25EBA2-DD1D-72DF-5321-DFA92B28D6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BF41AED-4A13-6038-B1C9-FA10AEBDA5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945566" cy="931739"/>
          </a:xfrm>
        </p:spPr>
        <p:txBody>
          <a:bodyPr>
            <a:normAutofit/>
          </a:bodyPr>
          <a:lstStyle/>
          <a:p>
            <a:r>
              <a:rPr lang="en-US" b="1" dirty="0" err="1">
                <a:solidFill>
                  <a:srgbClr val="6E4F8A"/>
                </a:solidFill>
              </a:rPr>
              <a:t>Baixando</a:t>
            </a:r>
            <a:r>
              <a:rPr lang="en-US" b="1" dirty="0">
                <a:solidFill>
                  <a:srgbClr val="6E4F8A"/>
                </a:solidFill>
              </a:rPr>
              <a:t> um </a:t>
            </a:r>
            <a:r>
              <a:rPr lang="en-US" b="1" dirty="0" err="1">
                <a:solidFill>
                  <a:srgbClr val="6E4F8A"/>
                </a:solidFill>
              </a:rPr>
              <a:t>repositório</a:t>
            </a:r>
            <a:r>
              <a:rPr lang="en-US" b="1" dirty="0">
                <a:solidFill>
                  <a:srgbClr val="6E4F8A"/>
                </a:solidFill>
              </a:rPr>
              <a:t> do GitHub no RStudio</a:t>
            </a:r>
          </a:p>
        </p:txBody>
      </p:sp>
      <p:sp>
        <p:nvSpPr>
          <p:cNvPr id="13" name="Espaço Reservado para Número de Slide 12">
            <a:extLst>
              <a:ext uri="{FF2B5EF4-FFF2-40B4-BE49-F238E27FC236}">
                <a16:creationId xmlns:a16="http://schemas.microsoft.com/office/drawing/2014/main" id="{CD59FED3-8AEF-1E24-A390-C8097BABD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5B39C-3780-455C-80CA-14351220CBC6}" type="slidenum">
              <a:rPr lang="en-US" smtClean="0"/>
              <a:t>29</a:t>
            </a:fld>
            <a:endParaRPr lang="en-US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AA3A3FF8-2383-C359-3757-16A5FFDA8ECD}"/>
              </a:ext>
            </a:extLst>
          </p:cNvPr>
          <p:cNvSpPr txBox="1"/>
          <p:nvPr/>
        </p:nvSpPr>
        <p:spPr>
          <a:xfrm>
            <a:off x="2313560" y="6162321"/>
            <a:ext cx="7668640" cy="27699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en-US" sz="1200" dirty="0">
                <a:hlinkClick r:id="rId2"/>
              </a:rPr>
              <a:t>https://github.com/souzayuri/LABIC_curso_introducao_a_manejo_visualizacao_e_analise_de_dados_com_R</a:t>
            </a:r>
            <a:endParaRPr lang="en-US" sz="1200" dirty="0"/>
          </a:p>
        </p:txBody>
      </p:sp>
      <p:pic>
        <p:nvPicPr>
          <p:cNvPr id="5" name="Imagem 4" descr="Tela de computador com fundo preto&#10;&#10;O conteúdo gerado por IA pode estar incorreto.">
            <a:extLst>
              <a:ext uri="{FF2B5EF4-FFF2-40B4-BE49-F238E27FC236}">
                <a16:creationId xmlns:a16="http://schemas.microsoft.com/office/drawing/2014/main" id="{FA178489-CD71-3C2E-7C9C-B13233CE52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59992"/>
            <a:ext cx="12192000" cy="5338015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9AB1F926-1E20-6673-B970-A39662A8DA65}"/>
              </a:ext>
            </a:extLst>
          </p:cNvPr>
          <p:cNvSpPr/>
          <p:nvPr/>
        </p:nvSpPr>
        <p:spPr>
          <a:xfrm>
            <a:off x="7247106" y="1933686"/>
            <a:ext cx="768485" cy="2453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8C7C6E14-13BF-A444-4340-A908B5805266}"/>
              </a:ext>
            </a:extLst>
          </p:cNvPr>
          <p:cNvSpPr/>
          <p:nvPr/>
        </p:nvSpPr>
        <p:spPr>
          <a:xfrm>
            <a:off x="7631348" y="3058288"/>
            <a:ext cx="238329" cy="2453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54F30BD6-D7C7-F080-E299-2041E3A7E736}"/>
              </a:ext>
            </a:extLst>
          </p:cNvPr>
          <p:cNvSpPr/>
          <p:nvPr/>
        </p:nvSpPr>
        <p:spPr>
          <a:xfrm>
            <a:off x="8015591" y="1730872"/>
            <a:ext cx="202814" cy="202814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1</a:t>
            </a:r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E4C63591-4D8E-D1FD-FDE9-253145FB6301}"/>
              </a:ext>
            </a:extLst>
          </p:cNvPr>
          <p:cNvSpPr/>
          <p:nvPr/>
        </p:nvSpPr>
        <p:spPr>
          <a:xfrm>
            <a:off x="7649105" y="2795757"/>
            <a:ext cx="202814" cy="202814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5775714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19A1354-F76C-5B49-0D6F-7FCB6F9D85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523271" cy="931739"/>
          </a:xfrm>
        </p:spPr>
        <p:txBody>
          <a:bodyPr/>
          <a:lstStyle/>
          <a:p>
            <a:r>
              <a:rPr lang="en-US" b="1" dirty="0" err="1">
                <a:solidFill>
                  <a:srgbClr val="6E4F8A"/>
                </a:solidFill>
              </a:rPr>
              <a:t>Baixando</a:t>
            </a:r>
            <a:r>
              <a:rPr lang="en-US" b="1" dirty="0">
                <a:solidFill>
                  <a:srgbClr val="6E4F8A"/>
                </a:solidFill>
              </a:rPr>
              <a:t> R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E7AFA76-9A6D-A173-0603-A724F1527F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5303" y="5213386"/>
            <a:ext cx="4589206" cy="39595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dirty="0">
                <a:hlinkClick r:id="rId2"/>
              </a:rPr>
              <a:t>https://cran.r-project.org/bin/windows/base/</a:t>
            </a:r>
            <a:endParaRPr lang="en-US" sz="1400" dirty="0"/>
          </a:p>
        </p:txBody>
      </p:sp>
      <p:pic>
        <p:nvPicPr>
          <p:cNvPr id="5" name="Imagem 4" descr="Interface gráfica do usuário, Texto, Aplicativo, Email&#10;&#10;O conteúdo gerado por IA pode estar incorreto.">
            <a:extLst>
              <a:ext uri="{FF2B5EF4-FFF2-40B4-BE49-F238E27FC236}">
                <a16:creationId xmlns:a16="http://schemas.microsoft.com/office/drawing/2014/main" id="{CF9B1947-1970-3902-B0B8-E1CFD70950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303" y="1446637"/>
            <a:ext cx="5875259" cy="361697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12AAFD7C-8E10-BE62-F24C-0CC44CA77400}"/>
              </a:ext>
            </a:extLst>
          </p:cNvPr>
          <p:cNvSpPr/>
          <p:nvPr/>
        </p:nvSpPr>
        <p:spPr>
          <a:xfrm>
            <a:off x="275303" y="1651819"/>
            <a:ext cx="2733368" cy="7374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847783F6-5B55-2078-CDC2-64BCF453CEBB}"/>
              </a:ext>
            </a:extLst>
          </p:cNvPr>
          <p:cNvSpPr/>
          <p:nvPr/>
        </p:nvSpPr>
        <p:spPr>
          <a:xfrm>
            <a:off x="113070" y="1134631"/>
            <a:ext cx="324465" cy="32446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C6D358C-4858-D8B3-777C-796A23A74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5B39C-3780-455C-80CA-14351220CBC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9797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D84F70-515F-49E6-B47B-29F7386991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ço Reservado para Número de Slide 12">
            <a:extLst>
              <a:ext uri="{FF2B5EF4-FFF2-40B4-BE49-F238E27FC236}">
                <a16:creationId xmlns:a16="http://schemas.microsoft.com/office/drawing/2014/main" id="{EA7E4358-293A-ECAA-9209-E7B9CF85E1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5B39C-3780-455C-80CA-14351220CBC6}" type="slidenum">
              <a:rPr lang="en-US" smtClean="0"/>
              <a:t>30</a:t>
            </a:fld>
            <a:endParaRPr lang="en-US"/>
          </a:p>
        </p:txBody>
      </p:sp>
      <p:pic>
        <p:nvPicPr>
          <p:cNvPr id="4" name="Imagem 3" descr="Tela de computador com texto preto sobre fundo branco&#10;&#10;O conteúdo gerado por IA pode estar incorreto.">
            <a:extLst>
              <a:ext uri="{FF2B5EF4-FFF2-40B4-BE49-F238E27FC236}">
                <a16:creationId xmlns:a16="http://schemas.microsoft.com/office/drawing/2014/main" id="{A1B1C35A-E1A7-7E16-3CBF-FDB38FAD29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9150" y="818231"/>
            <a:ext cx="7813700" cy="5903244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1DFF0DF0-4313-F86F-5AE9-A4CEC0134B25}"/>
              </a:ext>
            </a:extLst>
          </p:cNvPr>
          <p:cNvSpPr/>
          <p:nvPr/>
        </p:nvSpPr>
        <p:spPr>
          <a:xfrm>
            <a:off x="7300608" y="1141939"/>
            <a:ext cx="2702242" cy="2453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94F6E64C-2B4C-2798-FC4B-7E4ABD3ABBAF}"/>
              </a:ext>
            </a:extLst>
          </p:cNvPr>
          <p:cNvSpPr/>
          <p:nvPr/>
        </p:nvSpPr>
        <p:spPr>
          <a:xfrm>
            <a:off x="6869348" y="1387249"/>
            <a:ext cx="718226" cy="1497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08DED47A-EAD4-77AF-1F03-8B35AD60EEF1}"/>
              </a:ext>
            </a:extLst>
          </p:cNvPr>
          <p:cNvSpPr/>
          <p:nvPr/>
        </p:nvSpPr>
        <p:spPr>
          <a:xfrm>
            <a:off x="7097794" y="899926"/>
            <a:ext cx="202814" cy="202814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1</a:t>
            </a:r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A8DAC6C7-EB9E-E162-91FF-C50FB010BAFD}"/>
              </a:ext>
            </a:extLst>
          </p:cNvPr>
          <p:cNvSpPr/>
          <p:nvPr/>
        </p:nvSpPr>
        <p:spPr>
          <a:xfrm>
            <a:off x="6666534" y="1141939"/>
            <a:ext cx="202814" cy="202814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2</a:t>
            </a:r>
          </a:p>
        </p:txBody>
      </p:sp>
      <p:sp>
        <p:nvSpPr>
          <p:cNvPr id="25" name="Título 1">
            <a:extLst>
              <a:ext uri="{FF2B5EF4-FFF2-40B4-BE49-F238E27FC236}">
                <a16:creationId xmlns:a16="http://schemas.microsoft.com/office/drawing/2014/main" id="{4FCE6915-B6A0-FFDA-B1AB-24189D56F737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1945566" cy="931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err="1">
                <a:solidFill>
                  <a:srgbClr val="6E4F8A"/>
                </a:solidFill>
              </a:rPr>
              <a:t>Clonando</a:t>
            </a:r>
            <a:r>
              <a:rPr lang="en-US" b="1" dirty="0">
                <a:solidFill>
                  <a:srgbClr val="6E4F8A"/>
                </a:solidFill>
              </a:rPr>
              <a:t> um </a:t>
            </a:r>
            <a:r>
              <a:rPr lang="en-US" b="1" dirty="0" err="1">
                <a:solidFill>
                  <a:srgbClr val="6E4F8A"/>
                </a:solidFill>
              </a:rPr>
              <a:t>repositório</a:t>
            </a:r>
            <a:r>
              <a:rPr lang="en-US" b="1" dirty="0">
                <a:solidFill>
                  <a:srgbClr val="6E4F8A"/>
                </a:solidFill>
              </a:rPr>
              <a:t> do GitHub no RStudio</a:t>
            </a:r>
          </a:p>
        </p:txBody>
      </p:sp>
    </p:spTree>
    <p:extLst>
      <p:ext uri="{BB962C8B-B14F-4D97-AF65-F5344CB8AC3E}">
        <p14:creationId xmlns:p14="http://schemas.microsoft.com/office/powerpoint/2010/main" val="24305159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1AE8EC-B95F-91B0-69FD-B3C0678F11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Tela de computador com texto preto sobre fundo branco&#10;&#10;O conteúdo gerado por IA pode estar incorreto.">
            <a:extLst>
              <a:ext uri="{FF2B5EF4-FFF2-40B4-BE49-F238E27FC236}">
                <a16:creationId xmlns:a16="http://schemas.microsoft.com/office/drawing/2014/main" id="{484061B6-0840-0EAA-4485-B522634DA7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6845" y="829980"/>
            <a:ext cx="7835355" cy="5891495"/>
          </a:xfrm>
          <a:prstGeom prst="rect">
            <a:avLst/>
          </a:prstGeom>
        </p:spPr>
      </p:pic>
      <p:sp>
        <p:nvSpPr>
          <p:cNvPr id="13" name="Espaço Reservado para Número de Slide 12">
            <a:extLst>
              <a:ext uri="{FF2B5EF4-FFF2-40B4-BE49-F238E27FC236}">
                <a16:creationId xmlns:a16="http://schemas.microsoft.com/office/drawing/2014/main" id="{472ADBA9-8CE9-C670-F765-A46D17B5A5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5B39C-3780-455C-80CA-14351220CBC6}" type="slidenum">
              <a:rPr lang="en-US" smtClean="0"/>
              <a:t>31</a:t>
            </a:fld>
            <a:endParaRPr lang="en-US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E8208857-2B0B-9DEC-F795-3CC1B949FFF9}"/>
              </a:ext>
            </a:extLst>
          </p:cNvPr>
          <p:cNvSpPr/>
          <p:nvPr/>
        </p:nvSpPr>
        <p:spPr>
          <a:xfrm>
            <a:off x="4301245" y="4247181"/>
            <a:ext cx="3480883" cy="6458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7CA4DE5C-1497-1670-59C7-F9C229940F8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1945566" cy="931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err="1">
                <a:solidFill>
                  <a:srgbClr val="6E4F8A"/>
                </a:solidFill>
              </a:rPr>
              <a:t>Clonando</a:t>
            </a:r>
            <a:r>
              <a:rPr lang="en-US" b="1" dirty="0">
                <a:solidFill>
                  <a:srgbClr val="6E4F8A"/>
                </a:solidFill>
              </a:rPr>
              <a:t> um </a:t>
            </a:r>
            <a:r>
              <a:rPr lang="en-US" b="1" dirty="0" err="1">
                <a:solidFill>
                  <a:srgbClr val="6E4F8A"/>
                </a:solidFill>
              </a:rPr>
              <a:t>repositório</a:t>
            </a:r>
            <a:r>
              <a:rPr lang="en-US" b="1" dirty="0">
                <a:solidFill>
                  <a:srgbClr val="6E4F8A"/>
                </a:solidFill>
              </a:rPr>
              <a:t> do GitHub no RStudio</a:t>
            </a:r>
          </a:p>
        </p:txBody>
      </p:sp>
    </p:spTree>
    <p:extLst>
      <p:ext uri="{BB962C8B-B14F-4D97-AF65-F5344CB8AC3E}">
        <p14:creationId xmlns:p14="http://schemas.microsoft.com/office/powerpoint/2010/main" val="34958548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BDE6D7-871F-1E39-05D2-B0984903FD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ço Reservado para Número de Slide 12">
            <a:extLst>
              <a:ext uri="{FF2B5EF4-FFF2-40B4-BE49-F238E27FC236}">
                <a16:creationId xmlns:a16="http://schemas.microsoft.com/office/drawing/2014/main" id="{EF2E6922-DA7D-EF61-171E-0EA1F34281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5B39C-3780-455C-80CA-14351220CBC6}" type="slidenum">
              <a:rPr lang="en-US" smtClean="0"/>
              <a:t>32</a:t>
            </a:fld>
            <a:endParaRPr lang="en-US"/>
          </a:p>
        </p:txBody>
      </p: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5480F28A-4234-6ADB-6E80-B1A04B9F1D95}"/>
              </a:ext>
            </a:extLst>
          </p:cNvPr>
          <p:cNvGrpSpPr/>
          <p:nvPr/>
        </p:nvGrpSpPr>
        <p:grpSpPr>
          <a:xfrm>
            <a:off x="341001" y="1292550"/>
            <a:ext cx="3706708" cy="2670499"/>
            <a:chOff x="222868" y="1599944"/>
            <a:chExt cx="5077534" cy="3658111"/>
          </a:xfrm>
        </p:grpSpPr>
        <p:pic>
          <p:nvPicPr>
            <p:cNvPr id="4" name="Imagem 3" descr="Interface gráfica do usuário, Texto, Aplicativo, Email&#10;&#10;O conteúdo gerado por IA pode estar incorreto.">
              <a:extLst>
                <a:ext uri="{FF2B5EF4-FFF2-40B4-BE49-F238E27FC236}">
                  <a16:creationId xmlns:a16="http://schemas.microsoft.com/office/drawing/2014/main" id="{F4FAB29D-9097-B663-5FD9-771276A98EE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2868" y="1599944"/>
              <a:ext cx="5077534" cy="365811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6" name="Retângulo 5">
              <a:extLst>
                <a:ext uri="{FF2B5EF4-FFF2-40B4-BE49-F238E27FC236}">
                  <a16:creationId xmlns:a16="http://schemas.microsoft.com/office/drawing/2014/main" id="{F4F34D08-B02D-11DF-A263-57AACBE63B3C}"/>
                </a:ext>
              </a:extLst>
            </p:cNvPr>
            <p:cNvSpPr/>
            <p:nvPr/>
          </p:nvSpPr>
          <p:spPr>
            <a:xfrm>
              <a:off x="429636" y="2369743"/>
              <a:ext cx="4764934" cy="733380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10" name="Elipse 9">
            <a:extLst>
              <a:ext uri="{FF2B5EF4-FFF2-40B4-BE49-F238E27FC236}">
                <a16:creationId xmlns:a16="http://schemas.microsoft.com/office/drawing/2014/main" id="{44908791-550E-48A1-BE07-2169576E0173}"/>
              </a:ext>
            </a:extLst>
          </p:cNvPr>
          <p:cNvSpPr/>
          <p:nvPr/>
        </p:nvSpPr>
        <p:spPr>
          <a:xfrm>
            <a:off x="341001" y="946293"/>
            <a:ext cx="202814" cy="202814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1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C743E7DC-DA15-1E8A-3FF1-E4BD4BBAAC34}"/>
              </a:ext>
            </a:extLst>
          </p:cNvPr>
          <p:cNvSpPr txBox="1"/>
          <p:nvPr/>
        </p:nvSpPr>
        <p:spPr>
          <a:xfrm>
            <a:off x="543815" y="931739"/>
            <a:ext cx="18277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100" dirty="0"/>
              <a:t>Escolher o Git como opção</a:t>
            </a:r>
          </a:p>
        </p:txBody>
      </p:sp>
      <p:sp>
        <p:nvSpPr>
          <p:cNvPr id="28" name="Título 1">
            <a:extLst>
              <a:ext uri="{FF2B5EF4-FFF2-40B4-BE49-F238E27FC236}">
                <a16:creationId xmlns:a16="http://schemas.microsoft.com/office/drawing/2014/main" id="{EDDD5C19-4D98-8A91-599D-46527E19AC3C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1945566" cy="931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err="1">
                <a:solidFill>
                  <a:srgbClr val="6E4F8A"/>
                </a:solidFill>
              </a:rPr>
              <a:t>Clonando</a:t>
            </a:r>
            <a:r>
              <a:rPr lang="en-US" b="1" dirty="0">
                <a:solidFill>
                  <a:srgbClr val="6E4F8A"/>
                </a:solidFill>
              </a:rPr>
              <a:t> um </a:t>
            </a:r>
            <a:r>
              <a:rPr lang="en-US" b="1" dirty="0" err="1">
                <a:solidFill>
                  <a:srgbClr val="6E4F8A"/>
                </a:solidFill>
              </a:rPr>
              <a:t>repositório</a:t>
            </a:r>
            <a:r>
              <a:rPr lang="en-US" b="1" dirty="0">
                <a:solidFill>
                  <a:srgbClr val="6E4F8A"/>
                </a:solidFill>
              </a:rPr>
              <a:t> do GitHub no RStudio</a:t>
            </a:r>
          </a:p>
        </p:txBody>
      </p:sp>
    </p:spTree>
    <p:extLst>
      <p:ext uri="{BB962C8B-B14F-4D97-AF65-F5344CB8AC3E}">
        <p14:creationId xmlns:p14="http://schemas.microsoft.com/office/powerpoint/2010/main" val="33918392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C93F92-1494-1A16-7DF1-7782B1D9AE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ço Reservado para Número de Slide 12">
            <a:extLst>
              <a:ext uri="{FF2B5EF4-FFF2-40B4-BE49-F238E27FC236}">
                <a16:creationId xmlns:a16="http://schemas.microsoft.com/office/drawing/2014/main" id="{EE0F3D2D-30EF-0727-0FDB-583FE0D08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5B39C-3780-455C-80CA-14351220CBC6}" type="slidenum">
              <a:rPr lang="en-US" smtClean="0"/>
              <a:t>33</a:t>
            </a:fld>
            <a:endParaRPr lang="en-US"/>
          </a:p>
        </p:txBody>
      </p: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F9E842B0-CD2F-61CB-765F-19521775367F}"/>
              </a:ext>
            </a:extLst>
          </p:cNvPr>
          <p:cNvGrpSpPr/>
          <p:nvPr/>
        </p:nvGrpSpPr>
        <p:grpSpPr>
          <a:xfrm>
            <a:off x="341001" y="1292550"/>
            <a:ext cx="3706708" cy="2670499"/>
            <a:chOff x="222868" y="1599944"/>
            <a:chExt cx="5077534" cy="3658111"/>
          </a:xfrm>
        </p:grpSpPr>
        <p:pic>
          <p:nvPicPr>
            <p:cNvPr id="4" name="Imagem 3" descr="Interface gráfica do usuário, Texto, Aplicativo, Email&#10;&#10;O conteúdo gerado por IA pode estar incorreto.">
              <a:extLst>
                <a:ext uri="{FF2B5EF4-FFF2-40B4-BE49-F238E27FC236}">
                  <a16:creationId xmlns:a16="http://schemas.microsoft.com/office/drawing/2014/main" id="{7095A59B-E798-07C5-14A6-73E0014AEA0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2868" y="1599944"/>
              <a:ext cx="5077534" cy="365811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6" name="Retângulo 5">
              <a:extLst>
                <a:ext uri="{FF2B5EF4-FFF2-40B4-BE49-F238E27FC236}">
                  <a16:creationId xmlns:a16="http://schemas.microsoft.com/office/drawing/2014/main" id="{E67DB461-05F3-86C3-49CC-E78F4F7B27F4}"/>
                </a:ext>
              </a:extLst>
            </p:cNvPr>
            <p:cNvSpPr/>
            <p:nvPr/>
          </p:nvSpPr>
          <p:spPr>
            <a:xfrm>
              <a:off x="429636" y="2369743"/>
              <a:ext cx="4764934" cy="733380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D171CAA8-DC54-6E32-C27D-0D7954D2EB27}"/>
              </a:ext>
            </a:extLst>
          </p:cNvPr>
          <p:cNvGrpSpPr/>
          <p:nvPr/>
        </p:nvGrpSpPr>
        <p:grpSpPr>
          <a:xfrm>
            <a:off x="4165842" y="1292550"/>
            <a:ext cx="3716387" cy="2670499"/>
            <a:chOff x="5775139" y="1599944"/>
            <a:chExt cx="5077534" cy="3648584"/>
          </a:xfrm>
        </p:grpSpPr>
        <p:pic>
          <p:nvPicPr>
            <p:cNvPr id="8" name="Imagem 7" descr="Interface gráfica do usuário, Texto, Aplicativo, Email&#10;&#10;O conteúdo gerado por IA pode estar incorreto.">
              <a:extLst>
                <a:ext uri="{FF2B5EF4-FFF2-40B4-BE49-F238E27FC236}">
                  <a16:creationId xmlns:a16="http://schemas.microsoft.com/office/drawing/2014/main" id="{2AD5E37C-BAD6-B9A5-89CD-CA1B6CDC8D5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75139" y="1599944"/>
              <a:ext cx="5077534" cy="364858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9" name="Retângulo 8">
              <a:extLst>
                <a:ext uri="{FF2B5EF4-FFF2-40B4-BE49-F238E27FC236}">
                  <a16:creationId xmlns:a16="http://schemas.microsoft.com/office/drawing/2014/main" id="{F88218BF-FB55-C8F6-E4C3-0F2DCFFA852F}"/>
                </a:ext>
              </a:extLst>
            </p:cNvPr>
            <p:cNvSpPr/>
            <p:nvPr/>
          </p:nvSpPr>
          <p:spPr>
            <a:xfrm>
              <a:off x="6997429" y="2454050"/>
              <a:ext cx="3031786" cy="48193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10" name="Elipse 9">
            <a:extLst>
              <a:ext uri="{FF2B5EF4-FFF2-40B4-BE49-F238E27FC236}">
                <a16:creationId xmlns:a16="http://schemas.microsoft.com/office/drawing/2014/main" id="{17D5FDC6-8A8B-A413-996B-6A52D8F54905}"/>
              </a:ext>
            </a:extLst>
          </p:cNvPr>
          <p:cNvSpPr/>
          <p:nvPr/>
        </p:nvSpPr>
        <p:spPr>
          <a:xfrm>
            <a:off x="341001" y="946293"/>
            <a:ext cx="202814" cy="202814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1</a:t>
            </a:r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348A39F9-F868-0AE4-5466-5B647CD24F25}"/>
              </a:ext>
            </a:extLst>
          </p:cNvPr>
          <p:cNvSpPr/>
          <p:nvPr/>
        </p:nvSpPr>
        <p:spPr>
          <a:xfrm>
            <a:off x="4266052" y="946293"/>
            <a:ext cx="202814" cy="202814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2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EAA52FB9-6A2D-E6E8-B520-0110FE6B3EE7}"/>
              </a:ext>
            </a:extLst>
          </p:cNvPr>
          <p:cNvSpPr txBox="1"/>
          <p:nvPr/>
        </p:nvSpPr>
        <p:spPr>
          <a:xfrm>
            <a:off x="4428138" y="932570"/>
            <a:ext cx="336021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100" dirty="0"/>
              <a:t>Colar o link da URL copiado do GitHub nesse campo</a:t>
            </a:r>
            <a:endParaRPr lang="en-US" sz="1100" dirty="0"/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6AEDA388-7497-5D9E-A8E7-56A6BE6A85D8}"/>
              </a:ext>
            </a:extLst>
          </p:cNvPr>
          <p:cNvSpPr txBox="1"/>
          <p:nvPr/>
        </p:nvSpPr>
        <p:spPr>
          <a:xfrm>
            <a:off x="543815" y="931739"/>
            <a:ext cx="18277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100" dirty="0"/>
              <a:t>Escolher o Git como opção</a:t>
            </a:r>
          </a:p>
        </p:txBody>
      </p: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89DBAF0F-97F7-B646-117E-0E5A5F5D2637}"/>
              </a:ext>
            </a:extLst>
          </p:cNvPr>
          <p:cNvGrpSpPr/>
          <p:nvPr/>
        </p:nvGrpSpPr>
        <p:grpSpPr>
          <a:xfrm>
            <a:off x="4165841" y="4106492"/>
            <a:ext cx="3716387" cy="2670499"/>
            <a:chOff x="5775139" y="1599944"/>
            <a:chExt cx="5077534" cy="3648584"/>
          </a:xfrm>
        </p:grpSpPr>
        <p:pic>
          <p:nvPicPr>
            <p:cNvPr id="23" name="Imagem 22" descr="Interface gráfica do usuário, Texto, Aplicativo, Email&#10;&#10;O conteúdo gerado por IA pode estar incorreto.">
              <a:extLst>
                <a:ext uri="{FF2B5EF4-FFF2-40B4-BE49-F238E27FC236}">
                  <a16:creationId xmlns:a16="http://schemas.microsoft.com/office/drawing/2014/main" id="{FDE94CD7-6D65-002D-F9BB-1E3D8A8F39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75139" y="1599944"/>
              <a:ext cx="5077534" cy="364858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4" name="Retângulo 23">
              <a:extLst>
                <a:ext uri="{FF2B5EF4-FFF2-40B4-BE49-F238E27FC236}">
                  <a16:creationId xmlns:a16="http://schemas.microsoft.com/office/drawing/2014/main" id="{5FDF8B9B-2CC2-EA37-5FB5-9B7F38EBC87D}"/>
                </a:ext>
              </a:extLst>
            </p:cNvPr>
            <p:cNvSpPr/>
            <p:nvPr/>
          </p:nvSpPr>
          <p:spPr>
            <a:xfrm>
              <a:off x="6997431" y="2942300"/>
              <a:ext cx="3031786" cy="48193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B62ED661-A419-5F53-708B-0A642BC27D12}"/>
              </a:ext>
            </a:extLst>
          </p:cNvPr>
          <p:cNvSpPr txBox="1"/>
          <p:nvPr/>
        </p:nvSpPr>
        <p:spPr>
          <a:xfrm>
            <a:off x="7882229" y="4289299"/>
            <a:ext cx="184543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dirty="0"/>
              <a:t>O nome será o mesmo do repositório do GitHub.</a:t>
            </a:r>
            <a:br>
              <a:rPr lang="pt-BR" sz="1100" dirty="0"/>
            </a:br>
            <a:r>
              <a:rPr lang="pt-BR" sz="1100" dirty="0"/>
              <a:t>Será preenchido automaticamente</a:t>
            </a: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F89D608C-2A43-25C1-A5D6-7139DFC9DA00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1945566" cy="931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err="1">
                <a:solidFill>
                  <a:srgbClr val="6E4F8A"/>
                </a:solidFill>
              </a:rPr>
              <a:t>Clonando</a:t>
            </a:r>
            <a:r>
              <a:rPr lang="en-US" b="1" dirty="0">
                <a:solidFill>
                  <a:srgbClr val="6E4F8A"/>
                </a:solidFill>
              </a:rPr>
              <a:t> um </a:t>
            </a:r>
            <a:r>
              <a:rPr lang="en-US" b="1" dirty="0" err="1">
                <a:solidFill>
                  <a:srgbClr val="6E4F8A"/>
                </a:solidFill>
              </a:rPr>
              <a:t>repositório</a:t>
            </a:r>
            <a:r>
              <a:rPr lang="en-US" b="1" dirty="0">
                <a:solidFill>
                  <a:srgbClr val="6E4F8A"/>
                </a:solidFill>
              </a:rPr>
              <a:t> do GitHub no RStudio</a:t>
            </a:r>
          </a:p>
        </p:txBody>
      </p:sp>
    </p:spTree>
    <p:extLst>
      <p:ext uri="{BB962C8B-B14F-4D97-AF65-F5344CB8AC3E}">
        <p14:creationId xmlns:p14="http://schemas.microsoft.com/office/powerpoint/2010/main" val="11717992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57D61E-0FB7-17A6-7A1E-BBAF186F67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ço Reservado para Número de Slide 12">
            <a:extLst>
              <a:ext uri="{FF2B5EF4-FFF2-40B4-BE49-F238E27FC236}">
                <a16:creationId xmlns:a16="http://schemas.microsoft.com/office/drawing/2014/main" id="{C9E6A210-34DB-EA2D-A4D2-7909EA54C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5B39C-3780-455C-80CA-14351220CBC6}" type="slidenum">
              <a:rPr lang="en-US" smtClean="0"/>
              <a:t>34</a:t>
            </a:fld>
            <a:endParaRPr lang="en-US"/>
          </a:p>
        </p:txBody>
      </p: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98FB2A3A-2EBB-2F8B-9E91-877EA3A176D5}"/>
              </a:ext>
            </a:extLst>
          </p:cNvPr>
          <p:cNvGrpSpPr/>
          <p:nvPr/>
        </p:nvGrpSpPr>
        <p:grpSpPr>
          <a:xfrm>
            <a:off x="341001" y="1292550"/>
            <a:ext cx="3706708" cy="2670499"/>
            <a:chOff x="222868" y="1599944"/>
            <a:chExt cx="5077534" cy="3658111"/>
          </a:xfrm>
        </p:grpSpPr>
        <p:pic>
          <p:nvPicPr>
            <p:cNvPr id="4" name="Imagem 3" descr="Interface gráfica do usuário, Texto, Aplicativo, Email&#10;&#10;O conteúdo gerado por IA pode estar incorreto.">
              <a:extLst>
                <a:ext uri="{FF2B5EF4-FFF2-40B4-BE49-F238E27FC236}">
                  <a16:creationId xmlns:a16="http://schemas.microsoft.com/office/drawing/2014/main" id="{99BC2CA4-A4CF-E5CC-F909-17C1FB98B9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2868" y="1599944"/>
              <a:ext cx="5077534" cy="365811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6" name="Retângulo 5">
              <a:extLst>
                <a:ext uri="{FF2B5EF4-FFF2-40B4-BE49-F238E27FC236}">
                  <a16:creationId xmlns:a16="http://schemas.microsoft.com/office/drawing/2014/main" id="{DB9122C0-0065-32C5-C5A0-858CB2290087}"/>
                </a:ext>
              </a:extLst>
            </p:cNvPr>
            <p:cNvSpPr/>
            <p:nvPr/>
          </p:nvSpPr>
          <p:spPr>
            <a:xfrm>
              <a:off x="429636" y="2369743"/>
              <a:ext cx="4764934" cy="733380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395C6AC8-4340-E70E-013F-1E2DD11814FB}"/>
              </a:ext>
            </a:extLst>
          </p:cNvPr>
          <p:cNvGrpSpPr/>
          <p:nvPr/>
        </p:nvGrpSpPr>
        <p:grpSpPr>
          <a:xfrm>
            <a:off x="4165842" y="1292550"/>
            <a:ext cx="3716387" cy="2670499"/>
            <a:chOff x="5775139" y="1599944"/>
            <a:chExt cx="5077534" cy="3648584"/>
          </a:xfrm>
        </p:grpSpPr>
        <p:pic>
          <p:nvPicPr>
            <p:cNvPr id="8" name="Imagem 7" descr="Interface gráfica do usuário, Texto, Aplicativo, Email&#10;&#10;O conteúdo gerado por IA pode estar incorreto.">
              <a:extLst>
                <a:ext uri="{FF2B5EF4-FFF2-40B4-BE49-F238E27FC236}">
                  <a16:creationId xmlns:a16="http://schemas.microsoft.com/office/drawing/2014/main" id="{B2139A6A-6534-1F2F-4302-484A0CF1C52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75139" y="1599944"/>
              <a:ext cx="5077534" cy="364858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9" name="Retângulo 8">
              <a:extLst>
                <a:ext uri="{FF2B5EF4-FFF2-40B4-BE49-F238E27FC236}">
                  <a16:creationId xmlns:a16="http://schemas.microsoft.com/office/drawing/2014/main" id="{2589D151-1313-EAC4-5FD1-2097DE4B7FE8}"/>
                </a:ext>
              </a:extLst>
            </p:cNvPr>
            <p:cNvSpPr/>
            <p:nvPr/>
          </p:nvSpPr>
          <p:spPr>
            <a:xfrm>
              <a:off x="6997429" y="2454050"/>
              <a:ext cx="3031786" cy="48193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10" name="Elipse 9">
            <a:extLst>
              <a:ext uri="{FF2B5EF4-FFF2-40B4-BE49-F238E27FC236}">
                <a16:creationId xmlns:a16="http://schemas.microsoft.com/office/drawing/2014/main" id="{80581A43-AA8D-0892-3687-5CFD06F1C84F}"/>
              </a:ext>
            </a:extLst>
          </p:cNvPr>
          <p:cNvSpPr/>
          <p:nvPr/>
        </p:nvSpPr>
        <p:spPr>
          <a:xfrm>
            <a:off x="341001" y="946293"/>
            <a:ext cx="202814" cy="202814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1</a:t>
            </a:r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087EBB90-A419-949A-C491-6A6BD2D9C088}"/>
              </a:ext>
            </a:extLst>
          </p:cNvPr>
          <p:cNvSpPr/>
          <p:nvPr/>
        </p:nvSpPr>
        <p:spPr>
          <a:xfrm>
            <a:off x="4266052" y="946293"/>
            <a:ext cx="202814" cy="202814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2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6F75D4ED-585B-B948-7C3B-736E721C0E8A}"/>
              </a:ext>
            </a:extLst>
          </p:cNvPr>
          <p:cNvSpPr txBox="1"/>
          <p:nvPr/>
        </p:nvSpPr>
        <p:spPr>
          <a:xfrm>
            <a:off x="4428138" y="932570"/>
            <a:ext cx="336021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100" dirty="0"/>
              <a:t>Colar o link da URL copiado do GitHub nesse campo</a:t>
            </a:r>
            <a:endParaRPr lang="en-US" sz="1100" dirty="0"/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A9EE872D-88B4-98F4-B791-C9FC9621E786}"/>
              </a:ext>
            </a:extLst>
          </p:cNvPr>
          <p:cNvSpPr txBox="1"/>
          <p:nvPr/>
        </p:nvSpPr>
        <p:spPr>
          <a:xfrm>
            <a:off x="543815" y="931739"/>
            <a:ext cx="18277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100" dirty="0"/>
              <a:t>Escolher o Git como opção</a:t>
            </a:r>
          </a:p>
        </p:txBody>
      </p: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D85470E4-F03E-04C5-1423-44C07DAB5661}"/>
              </a:ext>
            </a:extLst>
          </p:cNvPr>
          <p:cNvGrpSpPr/>
          <p:nvPr/>
        </p:nvGrpSpPr>
        <p:grpSpPr>
          <a:xfrm>
            <a:off x="8000362" y="1291719"/>
            <a:ext cx="3716387" cy="2670499"/>
            <a:chOff x="5775139" y="1599944"/>
            <a:chExt cx="5077534" cy="3648583"/>
          </a:xfrm>
        </p:grpSpPr>
        <p:pic>
          <p:nvPicPr>
            <p:cNvPr id="18" name="Imagem 17" descr="Interface gráfica do usuário, Texto, Aplicativo, Email&#10;&#10;O conteúdo gerado por IA pode estar incorreto.">
              <a:extLst>
                <a:ext uri="{FF2B5EF4-FFF2-40B4-BE49-F238E27FC236}">
                  <a16:creationId xmlns:a16="http://schemas.microsoft.com/office/drawing/2014/main" id="{AB4F681B-4B58-8DB8-5BAE-48710184F9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75139" y="1599944"/>
              <a:ext cx="5077534" cy="364858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9" name="Retângulo 18">
              <a:extLst>
                <a:ext uri="{FF2B5EF4-FFF2-40B4-BE49-F238E27FC236}">
                  <a16:creationId xmlns:a16="http://schemas.microsoft.com/office/drawing/2014/main" id="{BCD7D5C2-85F4-DB91-AEBF-3AFA0DD7DD74}"/>
                </a:ext>
              </a:extLst>
            </p:cNvPr>
            <p:cNvSpPr/>
            <p:nvPr/>
          </p:nvSpPr>
          <p:spPr>
            <a:xfrm>
              <a:off x="6941420" y="3424235"/>
              <a:ext cx="3800495" cy="483704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20" name="Elipse 19">
            <a:extLst>
              <a:ext uri="{FF2B5EF4-FFF2-40B4-BE49-F238E27FC236}">
                <a16:creationId xmlns:a16="http://schemas.microsoft.com/office/drawing/2014/main" id="{C9E0878F-69F8-6D5B-D446-363EE6E7AB08}"/>
              </a:ext>
            </a:extLst>
          </p:cNvPr>
          <p:cNvSpPr/>
          <p:nvPr/>
        </p:nvSpPr>
        <p:spPr>
          <a:xfrm>
            <a:off x="8100572" y="945462"/>
            <a:ext cx="202814" cy="202814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3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23307D15-B838-4170-039C-FDC42BB3C1DE}"/>
              </a:ext>
            </a:extLst>
          </p:cNvPr>
          <p:cNvSpPr txBox="1"/>
          <p:nvPr/>
        </p:nvSpPr>
        <p:spPr>
          <a:xfrm>
            <a:off x="8262658" y="931739"/>
            <a:ext cx="281038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100" dirty="0"/>
              <a:t>Escolher um local aonde a pasta será salva</a:t>
            </a:r>
            <a:endParaRPr lang="en-US" sz="1100" dirty="0"/>
          </a:p>
        </p:txBody>
      </p: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E9E747D9-E38F-645A-BDDD-E5800621AD4D}"/>
              </a:ext>
            </a:extLst>
          </p:cNvPr>
          <p:cNvGrpSpPr/>
          <p:nvPr/>
        </p:nvGrpSpPr>
        <p:grpSpPr>
          <a:xfrm>
            <a:off x="4165841" y="4106492"/>
            <a:ext cx="3716387" cy="2670499"/>
            <a:chOff x="5775139" y="1599944"/>
            <a:chExt cx="5077534" cy="3648584"/>
          </a:xfrm>
        </p:grpSpPr>
        <p:pic>
          <p:nvPicPr>
            <p:cNvPr id="23" name="Imagem 22" descr="Interface gráfica do usuário, Texto, Aplicativo, Email&#10;&#10;O conteúdo gerado por IA pode estar incorreto.">
              <a:extLst>
                <a:ext uri="{FF2B5EF4-FFF2-40B4-BE49-F238E27FC236}">
                  <a16:creationId xmlns:a16="http://schemas.microsoft.com/office/drawing/2014/main" id="{8F31F2A2-8580-81D1-9121-BA0D6ADE83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75139" y="1599944"/>
              <a:ext cx="5077534" cy="364858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4" name="Retângulo 23">
              <a:extLst>
                <a:ext uri="{FF2B5EF4-FFF2-40B4-BE49-F238E27FC236}">
                  <a16:creationId xmlns:a16="http://schemas.microsoft.com/office/drawing/2014/main" id="{CD762E11-B3F6-212E-F4D3-65CCF95E4E44}"/>
                </a:ext>
              </a:extLst>
            </p:cNvPr>
            <p:cNvSpPr/>
            <p:nvPr/>
          </p:nvSpPr>
          <p:spPr>
            <a:xfrm>
              <a:off x="6997431" y="2942300"/>
              <a:ext cx="3031786" cy="48193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D888130E-99BE-34CD-53E7-A3996CEB565B}"/>
              </a:ext>
            </a:extLst>
          </p:cNvPr>
          <p:cNvSpPr txBox="1"/>
          <p:nvPr/>
        </p:nvSpPr>
        <p:spPr>
          <a:xfrm>
            <a:off x="7882229" y="4289299"/>
            <a:ext cx="184543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dirty="0"/>
              <a:t>O nome será o mesmo do repositório do GitHub.</a:t>
            </a:r>
            <a:br>
              <a:rPr lang="pt-BR" sz="1100" dirty="0"/>
            </a:br>
            <a:r>
              <a:rPr lang="pt-BR" sz="1100" dirty="0"/>
              <a:t>Será preenchido automaticamente</a:t>
            </a: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1802A068-BD31-A886-C5F6-82D8EEE8D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945566" cy="931739"/>
          </a:xfrm>
        </p:spPr>
        <p:txBody>
          <a:bodyPr>
            <a:normAutofit/>
          </a:bodyPr>
          <a:lstStyle/>
          <a:p>
            <a:r>
              <a:rPr lang="en-US" b="1" dirty="0" err="1">
                <a:solidFill>
                  <a:srgbClr val="6E4F8A"/>
                </a:solidFill>
              </a:rPr>
              <a:t>Clonando</a:t>
            </a:r>
            <a:r>
              <a:rPr lang="en-US" b="1" dirty="0">
                <a:solidFill>
                  <a:srgbClr val="6E4F8A"/>
                </a:solidFill>
              </a:rPr>
              <a:t> um </a:t>
            </a:r>
            <a:r>
              <a:rPr lang="en-US" b="1" dirty="0" err="1">
                <a:solidFill>
                  <a:srgbClr val="6E4F8A"/>
                </a:solidFill>
              </a:rPr>
              <a:t>repositório</a:t>
            </a:r>
            <a:r>
              <a:rPr lang="en-US" b="1" dirty="0">
                <a:solidFill>
                  <a:srgbClr val="6E4F8A"/>
                </a:solidFill>
              </a:rPr>
              <a:t> do GitHub no RStudio</a:t>
            </a:r>
          </a:p>
        </p:txBody>
      </p:sp>
      <p:sp>
        <p:nvSpPr>
          <p:cNvPr id="26" name="Retângulo 25">
            <a:extLst>
              <a:ext uri="{FF2B5EF4-FFF2-40B4-BE49-F238E27FC236}">
                <a16:creationId xmlns:a16="http://schemas.microsoft.com/office/drawing/2014/main" id="{6189504C-7D87-B156-1D3E-AFFB850D461A}"/>
              </a:ext>
            </a:extLst>
          </p:cNvPr>
          <p:cNvSpPr/>
          <p:nvPr/>
        </p:nvSpPr>
        <p:spPr>
          <a:xfrm>
            <a:off x="10325904" y="3611942"/>
            <a:ext cx="747139" cy="31884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0390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FEF36DC7-15DD-3145-F0B0-BD1DE4E6E5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5B39C-3780-455C-80CA-14351220CBC6}" type="slidenum">
              <a:rPr lang="en-US" smtClean="0"/>
              <a:t>35</a:t>
            </a:fld>
            <a:endParaRPr lang="en-US"/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A06C4532-F7E2-03B5-1678-A99C836D6390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1945566" cy="931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err="1">
                <a:solidFill>
                  <a:srgbClr val="6E4F8A"/>
                </a:solidFill>
              </a:rPr>
              <a:t>Clonando</a:t>
            </a:r>
            <a:r>
              <a:rPr lang="en-US" b="1" dirty="0">
                <a:solidFill>
                  <a:srgbClr val="6E4F8A"/>
                </a:solidFill>
              </a:rPr>
              <a:t> um </a:t>
            </a:r>
            <a:r>
              <a:rPr lang="en-US" b="1" dirty="0" err="1">
                <a:solidFill>
                  <a:srgbClr val="6E4F8A"/>
                </a:solidFill>
              </a:rPr>
              <a:t>repositório</a:t>
            </a:r>
            <a:r>
              <a:rPr lang="en-US" b="1" dirty="0">
                <a:solidFill>
                  <a:srgbClr val="6E4F8A"/>
                </a:solidFill>
              </a:rPr>
              <a:t> do GitHub no RStudio</a:t>
            </a:r>
          </a:p>
        </p:txBody>
      </p:sp>
      <p:pic>
        <p:nvPicPr>
          <p:cNvPr id="16" name="Imagem 15" descr="Tela de computador com texto preto sobre fundo branco&#10;&#10;O conteúdo gerado por IA pode estar incorreto.">
            <a:extLst>
              <a:ext uri="{FF2B5EF4-FFF2-40B4-BE49-F238E27FC236}">
                <a16:creationId xmlns:a16="http://schemas.microsoft.com/office/drawing/2014/main" id="{07F44E88-D00B-B8A9-D4DA-CCAB9438B3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5920" y="807110"/>
            <a:ext cx="7773725" cy="5836881"/>
          </a:xfrm>
          <a:prstGeom prst="rect">
            <a:avLst/>
          </a:prstGeom>
        </p:spPr>
      </p:pic>
      <p:sp>
        <p:nvSpPr>
          <p:cNvPr id="17" name="Retângulo 16">
            <a:extLst>
              <a:ext uri="{FF2B5EF4-FFF2-40B4-BE49-F238E27FC236}">
                <a16:creationId xmlns:a16="http://schemas.microsoft.com/office/drawing/2014/main" id="{3FF30A99-77B7-C0AF-B80C-416A170E9591}"/>
              </a:ext>
            </a:extLst>
          </p:cNvPr>
          <p:cNvSpPr/>
          <p:nvPr/>
        </p:nvSpPr>
        <p:spPr>
          <a:xfrm>
            <a:off x="7797418" y="1338955"/>
            <a:ext cx="227901" cy="17856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ADE1A0FE-1EDB-C63C-2AD6-2A1775890FE1}"/>
              </a:ext>
            </a:extLst>
          </p:cNvPr>
          <p:cNvSpPr/>
          <p:nvPr/>
        </p:nvSpPr>
        <p:spPr>
          <a:xfrm>
            <a:off x="6393391" y="3903813"/>
            <a:ext cx="3466253" cy="274017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DE648609-187B-4463-B4E5-4116F8093FF0}"/>
              </a:ext>
            </a:extLst>
          </p:cNvPr>
          <p:cNvSpPr txBox="1"/>
          <p:nvPr/>
        </p:nvSpPr>
        <p:spPr>
          <a:xfrm>
            <a:off x="9859643" y="969623"/>
            <a:ext cx="122234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/>
              <a:t>Aba de interação com </a:t>
            </a:r>
            <a:r>
              <a:rPr lang="pt-BR" sz="1400" b="1" dirty="0"/>
              <a:t>Git</a:t>
            </a:r>
            <a:endParaRPr lang="en-US" sz="1400" b="1" dirty="0"/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89EFF5B2-C58D-5FEF-17E4-DACC737A08D5}"/>
              </a:ext>
            </a:extLst>
          </p:cNvPr>
          <p:cNvSpPr txBox="1"/>
          <p:nvPr/>
        </p:nvSpPr>
        <p:spPr>
          <a:xfrm>
            <a:off x="9859644" y="4007232"/>
            <a:ext cx="122234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/>
              <a:t>Arquivos que estavam no repositório do GitHub</a:t>
            </a:r>
          </a:p>
        </p:txBody>
      </p:sp>
    </p:spTree>
    <p:extLst>
      <p:ext uri="{BB962C8B-B14F-4D97-AF65-F5344CB8AC3E}">
        <p14:creationId xmlns:p14="http://schemas.microsoft.com/office/powerpoint/2010/main" val="30235205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181244-4923-3F91-EDB6-99B87966B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6E4F8A"/>
                </a:solidFill>
              </a:rPr>
              <a:t>Parabens, </a:t>
            </a:r>
            <a:r>
              <a:rPr lang="en-US" b="1" dirty="0" err="1">
                <a:solidFill>
                  <a:srgbClr val="6E4F8A"/>
                </a:solidFill>
              </a:rPr>
              <a:t>vocês</a:t>
            </a:r>
            <a:r>
              <a:rPr lang="en-US" b="1" dirty="0">
                <a:solidFill>
                  <a:srgbClr val="6E4F8A"/>
                </a:solidFill>
              </a:rPr>
              <a:t> </a:t>
            </a:r>
            <a:r>
              <a:rPr lang="en-US" b="1" dirty="0" err="1">
                <a:solidFill>
                  <a:srgbClr val="6E4F8A"/>
                </a:solidFill>
              </a:rPr>
              <a:t>acabam</a:t>
            </a:r>
            <a:r>
              <a:rPr lang="en-US" b="1" dirty="0">
                <a:solidFill>
                  <a:srgbClr val="6E4F8A"/>
                </a:solidFill>
              </a:rPr>
              <a:t> de </a:t>
            </a:r>
            <a:r>
              <a:rPr lang="en-US" b="1" u="sng" dirty="0">
                <a:solidFill>
                  <a:srgbClr val="6E4F8A"/>
                </a:solidFill>
              </a:rPr>
              <a:t>clonar</a:t>
            </a:r>
            <a:r>
              <a:rPr lang="en-US" b="1" dirty="0">
                <a:solidFill>
                  <a:srgbClr val="6E4F8A"/>
                </a:solidFill>
              </a:rPr>
              <a:t> o </a:t>
            </a:r>
            <a:r>
              <a:rPr lang="en-US" b="1" dirty="0" err="1">
                <a:solidFill>
                  <a:srgbClr val="6E4F8A"/>
                </a:solidFill>
              </a:rPr>
              <a:t>seu</a:t>
            </a:r>
            <a:r>
              <a:rPr lang="en-US" b="1" dirty="0">
                <a:solidFill>
                  <a:srgbClr val="6E4F8A"/>
                </a:solidFill>
              </a:rPr>
              <a:t> </a:t>
            </a:r>
            <a:r>
              <a:rPr lang="en-US" b="1" dirty="0" err="1">
                <a:solidFill>
                  <a:srgbClr val="6E4F8A"/>
                </a:solidFill>
              </a:rPr>
              <a:t>primeiro</a:t>
            </a:r>
            <a:r>
              <a:rPr lang="en-US" b="1" dirty="0">
                <a:solidFill>
                  <a:srgbClr val="6E4F8A"/>
                </a:solidFill>
              </a:rPr>
              <a:t> </a:t>
            </a:r>
            <a:r>
              <a:rPr lang="en-US" b="1" dirty="0" err="1">
                <a:solidFill>
                  <a:srgbClr val="6E4F8A"/>
                </a:solidFill>
              </a:rPr>
              <a:t>repositório</a:t>
            </a:r>
            <a:r>
              <a:rPr lang="en-US" b="1" dirty="0">
                <a:solidFill>
                  <a:srgbClr val="6E4F8A"/>
                </a:solidFill>
              </a:rPr>
              <a:t> do GitHub no RStudio</a:t>
            </a:r>
            <a:endParaRPr lang="en-US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99581D5-019D-AAD3-1AB8-F125183220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5B39C-3780-455C-80CA-14351220CBC6}" type="slidenum">
              <a:rPr lang="en-US" smtClean="0"/>
              <a:t>36</a:t>
            </a:fld>
            <a:endParaRPr lang="en-US"/>
          </a:p>
        </p:txBody>
      </p:sp>
      <p:pic>
        <p:nvPicPr>
          <p:cNvPr id="2050" name="Picture 2" descr="Clones GIFs | Tenor">
            <a:extLst>
              <a:ext uri="{FF2B5EF4-FFF2-40B4-BE49-F238E27FC236}">
                <a16:creationId xmlns:a16="http://schemas.microsoft.com/office/drawing/2014/main" id="{78FC7D0C-CD10-08A2-3CAF-0EE4430E72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985" y="1922182"/>
            <a:ext cx="5253341" cy="4202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588986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956325-A5D4-0FDF-ED67-EC69B1A7E1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FCC9D5-9B6B-C88A-C778-8E85C72521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6E4F8A"/>
                </a:solidFill>
              </a:rPr>
              <a:t>Mas e se </a:t>
            </a:r>
            <a:r>
              <a:rPr lang="en-US" b="1" dirty="0" err="1">
                <a:solidFill>
                  <a:srgbClr val="6E4F8A"/>
                </a:solidFill>
              </a:rPr>
              <a:t>eu</a:t>
            </a:r>
            <a:r>
              <a:rPr lang="en-US" b="1" dirty="0">
                <a:solidFill>
                  <a:srgbClr val="6E4F8A"/>
                </a:solidFill>
              </a:rPr>
              <a:t> </a:t>
            </a:r>
            <a:r>
              <a:rPr lang="en-US" b="1" dirty="0" err="1">
                <a:solidFill>
                  <a:srgbClr val="6E4F8A"/>
                </a:solidFill>
              </a:rPr>
              <a:t>quiser</a:t>
            </a:r>
            <a:r>
              <a:rPr lang="en-US" b="1" dirty="0">
                <a:solidFill>
                  <a:srgbClr val="6E4F8A"/>
                </a:solidFill>
              </a:rPr>
              <a:t> clonar um </a:t>
            </a:r>
            <a:r>
              <a:rPr lang="en-US" b="1" dirty="0" err="1">
                <a:solidFill>
                  <a:srgbClr val="6E4F8A"/>
                </a:solidFill>
              </a:rPr>
              <a:t>repostório</a:t>
            </a:r>
            <a:r>
              <a:rPr lang="en-US" b="1" dirty="0">
                <a:solidFill>
                  <a:srgbClr val="6E4F8A"/>
                </a:solidFill>
              </a:rPr>
              <a:t> </a:t>
            </a:r>
            <a:r>
              <a:rPr lang="en-US" b="1" dirty="0" err="1">
                <a:solidFill>
                  <a:srgbClr val="6E4F8A"/>
                </a:solidFill>
              </a:rPr>
              <a:t>direto</a:t>
            </a:r>
            <a:r>
              <a:rPr lang="en-US" b="1" dirty="0">
                <a:solidFill>
                  <a:srgbClr val="6E4F8A"/>
                </a:solidFill>
              </a:rPr>
              <a:t> </a:t>
            </a:r>
            <a:r>
              <a:rPr lang="en-US" b="1" dirty="0" err="1">
                <a:solidFill>
                  <a:srgbClr val="6E4F8A"/>
                </a:solidFill>
              </a:rPr>
              <a:t>pelo</a:t>
            </a:r>
            <a:r>
              <a:rPr lang="en-US" b="1" dirty="0">
                <a:solidFill>
                  <a:srgbClr val="6E4F8A"/>
                </a:solidFill>
              </a:rPr>
              <a:t> GitHub?</a:t>
            </a:r>
            <a:endParaRPr lang="en-US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3B8439D-3C83-CF4C-9101-F8E5C962B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5B39C-3780-455C-80CA-14351220CBC6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63049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DE8418-65FC-C950-C4C3-97453BF33B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3A858D-A933-4F13-B6B2-7182D24E5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6E4F8A"/>
                </a:solidFill>
              </a:rPr>
              <a:t>Mas e se </a:t>
            </a:r>
            <a:r>
              <a:rPr lang="en-US" b="1" dirty="0" err="1">
                <a:solidFill>
                  <a:srgbClr val="6E4F8A"/>
                </a:solidFill>
              </a:rPr>
              <a:t>eu</a:t>
            </a:r>
            <a:r>
              <a:rPr lang="en-US" b="1" dirty="0">
                <a:solidFill>
                  <a:srgbClr val="6E4F8A"/>
                </a:solidFill>
              </a:rPr>
              <a:t> </a:t>
            </a:r>
            <a:r>
              <a:rPr lang="en-US" b="1" dirty="0" err="1">
                <a:solidFill>
                  <a:srgbClr val="6E4F8A"/>
                </a:solidFill>
              </a:rPr>
              <a:t>quiser</a:t>
            </a:r>
            <a:r>
              <a:rPr lang="en-US" b="1" dirty="0">
                <a:solidFill>
                  <a:srgbClr val="6E4F8A"/>
                </a:solidFill>
              </a:rPr>
              <a:t> clonar um </a:t>
            </a:r>
            <a:r>
              <a:rPr lang="en-US" b="1" dirty="0" err="1">
                <a:solidFill>
                  <a:srgbClr val="6E4F8A"/>
                </a:solidFill>
              </a:rPr>
              <a:t>repostório</a:t>
            </a:r>
            <a:r>
              <a:rPr lang="en-US" b="1" dirty="0">
                <a:solidFill>
                  <a:srgbClr val="6E4F8A"/>
                </a:solidFill>
              </a:rPr>
              <a:t> </a:t>
            </a:r>
            <a:r>
              <a:rPr lang="en-US" b="1" dirty="0" err="1">
                <a:solidFill>
                  <a:srgbClr val="6E4F8A"/>
                </a:solidFill>
              </a:rPr>
              <a:t>direto</a:t>
            </a:r>
            <a:r>
              <a:rPr lang="en-US" b="1" dirty="0">
                <a:solidFill>
                  <a:srgbClr val="6E4F8A"/>
                </a:solidFill>
              </a:rPr>
              <a:t> </a:t>
            </a:r>
            <a:r>
              <a:rPr lang="en-US" b="1" dirty="0" err="1">
                <a:solidFill>
                  <a:srgbClr val="6E4F8A"/>
                </a:solidFill>
              </a:rPr>
              <a:t>pelo</a:t>
            </a:r>
            <a:r>
              <a:rPr lang="en-US" b="1" dirty="0">
                <a:solidFill>
                  <a:srgbClr val="6E4F8A"/>
                </a:solidFill>
              </a:rPr>
              <a:t> GitHub?</a:t>
            </a:r>
            <a:endParaRPr lang="en-US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73B07EF-030D-F7E6-57D6-A0A8FFC34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5B39C-3780-455C-80CA-14351220CBC6}" type="slidenum">
              <a:rPr lang="en-US" smtClean="0"/>
              <a:t>38</a:t>
            </a:fld>
            <a:endParaRPr lang="en-US"/>
          </a:p>
        </p:txBody>
      </p:sp>
      <p:pic>
        <p:nvPicPr>
          <p:cNvPr id="5" name="Imagem 4" descr="Tela de celular com aplicativo aberto&#10;&#10;O conteúdo gerado por IA pode estar incorreto.">
            <a:extLst>
              <a:ext uri="{FF2B5EF4-FFF2-40B4-BE49-F238E27FC236}">
                <a16:creationId xmlns:a16="http://schemas.microsoft.com/office/drawing/2014/main" id="{E1691E7D-938B-0E76-0F63-600AAB1D89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647" y="2218063"/>
            <a:ext cx="8242570" cy="4503412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B94E76F4-035B-5DB6-7885-9B57EA3BBE9F}"/>
              </a:ext>
            </a:extLst>
          </p:cNvPr>
          <p:cNvSpPr/>
          <p:nvPr/>
        </p:nvSpPr>
        <p:spPr>
          <a:xfrm>
            <a:off x="6591188" y="2311721"/>
            <a:ext cx="869927" cy="22719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4D3EC822-1541-2B5E-D436-EACEB4613195}"/>
              </a:ext>
            </a:extLst>
          </p:cNvPr>
          <p:cNvSpPr txBox="1"/>
          <p:nvPr/>
        </p:nvSpPr>
        <p:spPr>
          <a:xfrm>
            <a:off x="8610600" y="2269192"/>
            <a:ext cx="166819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/>
              <a:t>Isso se chama </a:t>
            </a:r>
            <a:r>
              <a:rPr lang="pt-BR" sz="1400" b="1" i="1" u="sng" dirty="0" err="1"/>
              <a:t>fork</a:t>
            </a:r>
            <a:r>
              <a:rPr lang="pt-BR" sz="1400" dirty="0"/>
              <a:t>, e a única cosa que você precisa fazer é clicar nesse botão ai</a:t>
            </a:r>
          </a:p>
        </p:txBody>
      </p:sp>
    </p:spTree>
    <p:extLst>
      <p:ext uri="{BB962C8B-B14F-4D97-AF65-F5344CB8AC3E}">
        <p14:creationId xmlns:p14="http://schemas.microsoft.com/office/powerpoint/2010/main" val="84734452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F47EB0-F9DD-9C61-5DAE-53B0103EFD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574FAF-023B-1F96-B749-7076D18DD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6E4F8A"/>
                </a:solidFill>
              </a:rPr>
              <a:t>Mas e se </a:t>
            </a:r>
            <a:r>
              <a:rPr lang="en-US" b="1" dirty="0" err="1">
                <a:solidFill>
                  <a:srgbClr val="6E4F8A"/>
                </a:solidFill>
              </a:rPr>
              <a:t>eu</a:t>
            </a:r>
            <a:r>
              <a:rPr lang="en-US" b="1" dirty="0">
                <a:solidFill>
                  <a:srgbClr val="6E4F8A"/>
                </a:solidFill>
              </a:rPr>
              <a:t> </a:t>
            </a:r>
            <a:r>
              <a:rPr lang="en-US" b="1" dirty="0" err="1">
                <a:solidFill>
                  <a:srgbClr val="6E4F8A"/>
                </a:solidFill>
              </a:rPr>
              <a:t>quiser</a:t>
            </a:r>
            <a:r>
              <a:rPr lang="en-US" b="1" dirty="0">
                <a:solidFill>
                  <a:srgbClr val="6E4F8A"/>
                </a:solidFill>
              </a:rPr>
              <a:t> clonar um </a:t>
            </a:r>
            <a:r>
              <a:rPr lang="en-US" b="1" dirty="0" err="1">
                <a:solidFill>
                  <a:srgbClr val="6E4F8A"/>
                </a:solidFill>
              </a:rPr>
              <a:t>repostório</a:t>
            </a:r>
            <a:r>
              <a:rPr lang="en-US" b="1" dirty="0">
                <a:solidFill>
                  <a:srgbClr val="6E4F8A"/>
                </a:solidFill>
              </a:rPr>
              <a:t> </a:t>
            </a:r>
            <a:r>
              <a:rPr lang="en-US" b="1" dirty="0" err="1">
                <a:solidFill>
                  <a:srgbClr val="6E4F8A"/>
                </a:solidFill>
              </a:rPr>
              <a:t>direto</a:t>
            </a:r>
            <a:r>
              <a:rPr lang="en-US" b="1" dirty="0">
                <a:solidFill>
                  <a:srgbClr val="6E4F8A"/>
                </a:solidFill>
              </a:rPr>
              <a:t> </a:t>
            </a:r>
            <a:r>
              <a:rPr lang="en-US" b="1" dirty="0" err="1">
                <a:solidFill>
                  <a:srgbClr val="6E4F8A"/>
                </a:solidFill>
              </a:rPr>
              <a:t>pelo</a:t>
            </a:r>
            <a:r>
              <a:rPr lang="en-US" b="1" dirty="0">
                <a:solidFill>
                  <a:srgbClr val="6E4F8A"/>
                </a:solidFill>
              </a:rPr>
              <a:t> GitHub?</a:t>
            </a:r>
            <a:endParaRPr lang="en-US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A1A05BC0-2940-5BB0-417F-552AEEEB26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5B39C-3780-455C-80CA-14351220CBC6}" type="slidenum">
              <a:rPr lang="en-US" smtClean="0"/>
              <a:t>39</a:t>
            </a:fld>
            <a:endParaRPr lang="en-US"/>
          </a:p>
        </p:txBody>
      </p:sp>
      <p:pic>
        <p:nvPicPr>
          <p:cNvPr id="3074" name="Picture 2" descr="Carl Sagan GIFs | Tenor">
            <a:extLst>
              <a:ext uri="{FF2B5EF4-FFF2-40B4-BE49-F238E27FC236}">
                <a16:creationId xmlns:a16="http://schemas.microsoft.com/office/drawing/2014/main" id="{CE83AEF7-5897-B030-75E0-24BA6FC74A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0802" y="4253555"/>
            <a:ext cx="2102795" cy="2102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m 4" descr="Tela de celular com aplicativo aberto&#10;&#10;O conteúdo gerado por IA pode estar incorreto.">
            <a:extLst>
              <a:ext uri="{FF2B5EF4-FFF2-40B4-BE49-F238E27FC236}">
                <a16:creationId xmlns:a16="http://schemas.microsoft.com/office/drawing/2014/main" id="{BBB287AC-DB7C-8B6F-6063-7D998799F4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647" y="2218063"/>
            <a:ext cx="8242570" cy="4503412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A4B2FEAB-87C1-3A91-E2B5-FC27E8452BDD}"/>
              </a:ext>
            </a:extLst>
          </p:cNvPr>
          <p:cNvSpPr/>
          <p:nvPr/>
        </p:nvSpPr>
        <p:spPr>
          <a:xfrm>
            <a:off x="6591188" y="2311721"/>
            <a:ext cx="869927" cy="22719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A0F627CB-CDB6-B7F3-9466-0B178FFD1758}"/>
              </a:ext>
            </a:extLst>
          </p:cNvPr>
          <p:cNvSpPr txBox="1"/>
          <p:nvPr/>
        </p:nvSpPr>
        <p:spPr>
          <a:xfrm>
            <a:off x="8610600" y="2269192"/>
            <a:ext cx="166819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/>
              <a:t>Isso se chama </a:t>
            </a:r>
            <a:r>
              <a:rPr lang="pt-BR" sz="1400" b="1" i="1" u="sng" dirty="0" err="1"/>
              <a:t>fork</a:t>
            </a:r>
            <a:r>
              <a:rPr lang="pt-BR" sz="1400" dirty="0"/>
              <a:t>, e a única cosa que você precisa fazer é clicar nesse botão ai</a:t>
            </a:r>
          </a:p>
        </p:txBody>
      </p:sp>
    </p:spTree>
    <p:extLst>
      <p:ext uri="{BB962C8B-B14F-4D97-AF65-F5344CB8AC3E}">
        <p14:creationId xmlns:p14="http://schemas.microsoft.com/office/powerpoint/2010/main" val="21614112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3421D4-8B71-D60A-FE27-3F8835BB40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713037-4360-CC3F-E1BF-B5B0957FBE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523271" cy="931739"/>
          </a:xfrm>
        </p:spPr>
        <p:txBody>
          <a:bodyPr/>
          <a:lstStyle/>
          <a:p>
            <a:r>
              <a:rPr lang="en-US" b="1" dirty="0" err="1">
                <a:solidFill>
                  <a:srgbClr val="6E4F8A"/>
                </a:solidFill>
              </a:rPr>
              <a:t>Baixando</a:t>
            </a:r>
            <a:r>
              <a:rPr lang="en-US" b="1" dirty="0">
                <a:solidFill>
                  <a:srgbClr val="6E4F8A"/>
                </a:solidFill>
              </a:rPr>
              <a:t> R e RStudio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A1AF45F-F43A-093F-6CBA-323945590B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5303" y="5213386"/>
            <a:ext cx="4589206" cy="39595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dirty="0">
                <a:hlinkClick r:id="rId2"/>
              </a:rPr>
              <a:t>https://cran.r-project.org/bin/windows/base/</a:t>
            </a:r>
            <a:endParaRPr lang="en-US" sz="1400" dirty="0"/>
          </a:p>
        </p:txBody>
      </p:sp>
      <p:pic>
        <p:nvPicPr>
          <p:cNvPr id="5" name="Imagem 4" descr="Interface gráfica do usuário, Texto, Aplicativo, Email&#10;&#10;O conteúdo gerado por IA pode estar incorreto.">
            <a:extLst>
              <a:ext uri="{FF2B5EF4-FFF2-40B4-BE49-F238E27FC236}">
                <a16:creationId xmlns:a16="http://schemas.microsoft.com/office/drawing/2014/main" id="{1C67B98E-15B7-E094-CFEC-90E8BF3631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303" y="1446637"/>
            <a:ext cx="5875259" cy="361697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Elipse 6">
            <a:extLst>
              <a:ext uri="{FF2B5EF4-FFF2-40B4-BE49-F238E27FC236}">
                <a16:creationId xmlns:a16="http://schemas.microsoft.com/office/drawing/2014/main" id="{99AF3DEF-5420-B93A-E78F-DD48F807B65E}"/>
              </a:ext>
            </a:extLst>
          </p:cNvPr>
          <p:cNvSpPr/>
          <p:nvPr/>
        </p:nvSpPr>
        <p:spPr>
          <a:xfrm>
            <a:off x="113070" y="1134631"/>
            <a:ext cx="324465" cy="32446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pic>
        <p:nvPicPr>
          <p:cNvPr id="4" name="Imagem 3" descr="Interface gráfica do usuário, Texto, Aplicativo&#10;&#10;O conteúdo gerado por IA pode estar incorreto.">
            <a:extLst>
              <a:ext uri="{FF2B5EF4-FFF2-40B4-BE49-F238E27FC236}">
                <a16:creationId xmlns:a16="http://schemas.microsoft.com/office/drawing/2014/main" id="{C3513637-87FF-3C48-BBDA-64BD90CAEA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6741" y="1446637"/>
            <a:ext cx="5875259" cy="466471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Elipse 5">
            <a:extLst>
              <a:ext uri="{FF2B5EF4-FFF2-40B4-BE49-F238E27FC236}">
                <a16:creationId xmlns:a16="http://schemas.microsoft.com/office/drawing/2014/main" id="{48802D21-70BD-2705-6FD6-4C577EF74F0C}"/>
              </a:ext>
            </a:extLst>
          </p:cNvPr>
          <p:cNvSpPr/>
          <p:nvPr/>
        </p:nvSpPr>
        <p:spPr>
          <a:xfrm>
            <a:off x="6212013" y="1134631"/>
            <a:ext cx="324465" cy="32446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5C756A0C-3B07-4096-71C3-2F619A257913}"/>
              </a:ext>
            </a:extLst>
          </p:cNvPr>
          <p:cNvSpPr/>
          <p:nvPr/>
        </p:nvSpPr>
        <p:spPr>
          <a:xfrm>
            <a:off x="9340645" y="5063612"/>
            <a:ext cx="2733368" cy="96356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Espaço Reservado para Conteúdo 2">
            <a:hlinkClick r:id="rId5"/>
            <a:extLst>
              <a:ext uri="{FF2B5EF4-FFF2-40B4-BE49-F238E27FC236}">
                <a16:creationId xmlns:a16="http://schemas.microsoft.com/office/drawing/2014/main" id="{2396096D-6B6F-5D8F-15DE-3B4319E5FC07}"/>
              </a:ext>
            </a:extLst>
          </p:cNvPr>
          <p:cNvSpPr txBox="1">
            <a:spLocks/>
          </p:cNvSpPr>
          <p:nvPr/>
        </p:nvSpPr>
        <p:spPr>
          <a:xfrm>
            <a:off x="6212013" y="6225381"/>
            <a:ext cx="4589206" cy="3959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dirty="0">
                <a:hlinkClick r:id="rId5"/>
              </a:rPr>
              <a:t>https://posit.co/download/rstudio-desktop/</a:t>
            </a:r>
            <a:endParaRPr lang="en-US" sz="1400" dirty="0"/>
          </a:p>
        </p:txBody>
      </p:sp>
      <p:sp>
        <p:nvSpPr>
          <p:cNvPr id="10" name="Espaço Reservado para Número de Slide 9">
            <a:extLst>
              <a:ext uri="{FF2B5EF4-FFF2-40B4-BE49-F238E27FC236}">
                <a16:creationId xmlns:a16="http://schemas.microsoft.com/office/drawing/2014/main" id="{2EB45A80-8131-415C-9A6B-12757C442A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5B39C-3780-455C-80CA-14351220CBC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27467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F8DDF1C-01DA-7CF2-8798-0378E393D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5B39C-3780-455C-80CA-14351220CBC6}" type="slidenum">
              <a:rPr lang="en-US" smtClean="0"/>
              <a:t>40</a:t>
            </a:fld>
            <a:endParaRPr lang="en-US"/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740D918E-97F7-6325-53D2-13D97C1A0520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1945566" cy="15758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4000" b="1" dirty="0" err="1">
                <a:solidFill>
                  <a:srgbClr val="6E4F8A"/>
                </a:solidFill>
              </a:rPr>
              <a:t>Criando</a:t>
            </a:r>
            <a:r>
              <a:rPr lang="en-US" sz="4000" b="1" dirty="0">
                <a:solidFill>
                  <a:srgbClr val="6E4F8A"/>
                </a:solidFill>
              </a:rPr>
              <a:t> </a:t>
            </a:r>
            <a:r>
              <a:rPr lang="en-US" sz="4000" b="1" dirty="0" err="1">
                <a:solidFill>
                  <a:srgbClr val="6E4F8A"/>
                </a:solidFill>
              </a:rPr>
              <a:t>seu</a:t>
            </a:r>
            <a:r>
              <a:rPr lang="en-US" sz="4000" b="1" dirty="0">
                <a:solidFill>
                  <a:srgbClr val="6E4F8A"/>
                </a:solidFill>
              </a:rPr>
              <a:t> </a:t>
            </a:r>
            <a:r>
              <a:rPr lang="en-US" sz="4000" b="1" dirty="0" err="1">
                <a:solidFill>
                  <a:srgbClr val="6E4F8A"/>
                </a:solidFill>
              </a:rPr>
              <a:t>próprio</a:t>
            </a:r>
            <a:r>
              <a:rPr lang="en-US" sz="4000" b="1" dirty="0">
                <a:solidFill>
                  <a:srgbClr val="6E4F8A"/>
                </a:solidFill>
              </a:rPr>
              <a:t> </a:t>
            </a:r>
            <a:r>
              <a:rPr lang="en-US" sz="4000" b="1" dirty="0" err="1">
                <a:solidFill>
                  <a:srgbClr val="6E4F8A"/>
                </a:solidFill>
              </a:rPr>
              <a:t>repositório</a:t>
            </a:r>
            <a:r>
              <a:rPr lang="en-US" sz="4000" b="1" dirty="0">
                <a:solidFill>
                  <a:srgbClr val="6E4F8A"/>
                </a:solidFill>
              </a:rPr>
              <a:t> do GitHub e </a:t>
            </a:r>
            <a:r>
              <a:rPr lang="en-US" sz="4000" b="1" dirty="0" err="1">
                <a:solidFill>
                  <a:srgbClr val="6E4F8A"/>
                </a:solidFill>
              </a:rPr>
              <a:t>fazendo</a:t>
            </a:r>
            <a:r>
              <a:rPr lang="en-US" sz="4000" b="1" dirty="0">
                <a:solidFill>
                  <a:srgbClr val="6E4F8A"/>
                </a:solidFill>
              </a:rPr>
              <a:t> </a:t>
            </a:r>
            <a:r>
              <a:rPr lang="en-US" sz="4000" b="1" dirty="0" err="1">
                <a:solidFill>
                  <a:srgbClr val="6E4F8A"/>
                </a:solidFill>
              </a:rPr>
              <a:t>edições</a:t>
            </a:r>
            <a:r>
              <a:rPr lang="en-US" sz="4000" b="1" dirty="0">
                <a:solidFill>
                  <a:srgbClr val="6E4F8A"/>
                </a:solidFill>
              </a:rPr>
              <a:t> </a:t>
            </a:r>
            <a:r>
              <a:rPr lang="en-US" sz="4000" b="1" dirty="0" err="1">
                <a:solidFill>
                  <a:srgbClr val="6E4F8A"/>
                </a:solidFill>
              </a:rPr>
              <a:t>pelo</a:t>
            </a:r>
            <a:r>
              <a:rPr lang="en-US" sz="4000" b="1" dirty="0">
                <a:solidFill>
                  <a:srgbClr val="6E4F8A"/>
                </a:solidFill>
              </a:rPr>
              <a:t> RStudio</a:t>
            </a:r>
          </a:p>
        </p:txBody>
      </p:sp>
      <p:pic>
        <p:nvPicPr>
          <p:cNvPr id="11" name="Imagem 10" descr="Tela de celular com aplicativo aberto&#10;&#10;O conteúdo gerado por IA pode estar incorreto.">
            <a:extLst>
              <a:ext uri="{FF2B5EF4-FFF2-40B4-BE49-F238E27FC236}">
                <a16:creationId xmlns:a16="http://schemas.microsoft.com/office/drawing/2014/main" id="{CFB65274-9AA3-145E-49C8-AD5F81CB1B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4427" y="1449398"/>
            <a:ext cx="7976711" cy="5272077"/>
          </a:xfrm>
          <a:prstGeom prst="rect">
            <a:avLst/>
          </a:prstGeom>
        </p:spPr>
      </p:pic>
      <p:sp>
        <p:nvSpPr>
          <p:cNvPr id="12" name="Retângulo 11">
            <a:extLst>
              <a:ext uri="{FF2B5EF4-FFF2-40B4-BE49-F238E27FC236}">
                <a16:creationId xmlns:a16="http://schemas.microsoft.com/office/drawing/2014/main" id="{44C68910-C08F-6A7E-3DD0-87F38471B436}"/>
              </a:ext>
            </a:extLst>
          </p:cNvPr>
          <p:cNvSpPr/>
          <p:nvPr/>
        </p:nvSpPr>
        <p:spPr>
          <a:xfrm>
            <a:off x="8175637" y="1575881"/>
            <a:ext cx="434964" cy="22719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EE4FA9C4-8B11-3B18-DB29-41886E78BE6A}"/>
              </a:ext>
            </a:extLst>
          </p:cNvPr>
          <p:cNvSpPr/>
          <p:nvPr/>
        </p:nvSpPr>
        <p:spPr>
          <a:xfrm>
            <a:off x="8250031" y="2070639"/>
            <a:ext cx="1197324" cy="22719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D0D8E199-FFD5-8896-B76F-313811CDE636}"/>
              </a:ext>
            </a:extLst>
          </p:cNvPr>
          <p:cNvSpPr/>
          <p:nvPr/>
        </p:nvSpPr>
        <p:spPr>
          <a:xfrm>
            <a:off x="8610600" y="1347991"/>
            <a:ext cx="202814" cy="202814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1</a:t>
            </a:r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4B92AC30-D726-CADA-0C7C-CA1827BD192B}"/>
              </a:ext>
            </a:extLst>
          </p:cNvPr>
          <p:cNvSpPr/>
          <p:nvPr/>
        </p:nvSpPr>
        <p:spPr>
          <a:xfrm>
            <a:off x="7965698" y="2070639"/>
            <a:ext cx="202814" cy="202814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/>
              <a:t>2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2620970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60C700-BA24-D262-2E64-93245BEC85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BAB039D5-32CA-2D9E-1D22-17C739DDAF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5B39C-3780-455C-80CA-14351220CBC6}" type="slidenum">
              <a:rPr lang="en-US" smtClean="0"/>
              <a:t>41</a:t>
            </a:fld>
            <a:endParaRPr lang="en-US"/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F25EE6EC-43AD-92C1-1A47-DC5C5C1704A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1945566" cy="15758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4000" b="1" dirty="0" err="1">
                <a:solidFill>
                  <a:srgbClr val="6E4F8A"/>
                </a:solidFill>
              </a:rPr>
              <a:t>Criando</a:t>
            </a:r>
            <a:r>
              <a:rPr lang="en-US" sz="4000" b="1" dirty="0">
                <a:solidFill>
                  <a:srgbClr val="6E4F8A"/>
                </a:solidFill>
              </a:rPr>
              <a:t> </a:t>
            </a:r>
            <a:r>
              <a:rPr lang="en-US" sz="4000" b="1" dirty="0" err="1">
                <a:solidFill>
                  <a:srgbClr val="6E4F8A"/>
                </a:solidFill>
              </a:rPr>
              <a:t>seu</a:t>
            </a:r>
            <a:r>
              <a:rPr lang="en-US" sz="4000" b="1" dirty="0">
                <a:solidFill>
                  <a:srgbClr val="6E4F8A"/>
                </a:solidFill>
              </a:rPr>
              <a:t> </a:t>
            </a:r>
            <a:r>
              <a:rPr lang="en-US" sz="4000" b="1" dirty="0" err="1">
                <a:solidFill>
                  <a:srgbClr val="6E4F8A"/>
                </a:solidFill>
              </a:rPr>
              <a:t>próprio</a:t>
            </a:r>
            <a:r>
              <a:rPr lang="en-US" sz="4000" b="1" dirty="0">
                <a:solidFill>
                  <a:srgbClr val="6E4F8A"/>
                </a:solidFill>
              </a:rPr>
              <a:t> </a:t>
            </a:r>
            <a:r>
              <a:rPr lang="en-US" sz="4000" b="1" dirty="0" err="1">
                <a:solidFill>
                  <a:srgbClr val="6E4F8A"/>
                </a:solidFill>
              </a:rPr>
              <a:t>repositório</a:t>
            </a:r>
            <a:r>
              <a:rPr lang="en-US" sz="4000" b="1" dirty="0">
                <a:solidFill>
                  <a:srgbClr val="6E4F8A"/>
                </a:solidFill>
              </a:rPr>
              <a:t> do GitHub e </a:t>
            </a:r>
            <a:r>
              <a:rPr lang="en-US" sz="4000" b="1" dirty="0" err="1">
                <a:solidFill>
                  <a:srgbClr val="6E4F8A"/>
                </a:solidFill>
              </a:rPr>
              <a:t>fazendo</a:t>
            </a:r>
            <a:r>
              <a:rPr lang="en-US" sz="4000" b="1" dirty="0">
                <a:solidFill>
                  <a:srgbClr val="6E4F8A"/>
                </a:solidFill>
              </a:rPr>
              <a:t> </a:t>
            </a:r>
            <a:r>
              <a:rPr lang="en-US" sz="4000" b="1" dirty="0" err="1">
                <a:solidFill>
                  <a:srgbClr val="6E4F8A"/>
                </a:solidFill>
              </a:rPr>
              <a:t>edições</a:t>
            </a:r>
            <a:r>
              <a:rPr lang="en-US" sz="4000" b="1" dirty="0">
                <a:solidFill>
                  <a:srgbClr val="6E4F8A"/>
                </a:solidFill>
              </a:rPr>
              <a:t> </a:t>
            </a:r>
            <a:r>
              <a:rPr lang="en-US" sz="4000" b="1" dirty="0" err="1">
                <a:solidFill>
                  <a:srgbClr val="6E4F8A"/>
                </a:solidFill>
              </a:rPr>
              <a:t>pelo</a:t>
            </a:r>
            <a:r>
              <a:rPr lang="en-US" sz="4000" b="1" dirty="0">
                <a:solidFill>
                  <a:srgbClr val="6E4F8A"/>
                </a:solidFill>
              </a:rPr>
              <a:t> RStudio</a:t>
            </a:r>
          </a:p>
        </p:txBody>
      </p:sp>
      <p:grpSp>
        <p:nvGrpSpPr>
          <p:cNvPr id="18" name="Agrupar 17">
            <a:extLst>
              <a:ext uri="{FF2B5EF4-FFF2-40B4-BE49-F238E27FC236}">
                <a16:creationId xmlns:a16="http://schemas.microsoft.com/office/drawing/2014/main" id="{2E008C70-6EC0-6280-1059-235819004EC9}"/>
              </a:ext>
            </a:extLst>
          </p:cNvPr>
          <p:cNvGrpSpPr/>
          <p:nvPr/>
        </p:nvGrpSpPr>
        <p:grpSpPr>
          <a:xfrm>
            <a:off x="238448" y="2274074"/>
            <a:ext cx="6773749" cy="3369982"/>
            <a:chOff x="1471939" y="1755352"/>
            <a:chExt cx="9248122" cy="4600998"/>
          </a:xfrm>
        </p:grpSpPr>
        <p:pic>
          <p:nvPicPr>
            <p:cNvPr id="3" name="Imagem 2" descr="Tela de computador com texto preto sobre fundo branco&#10;&#10;O conteúdo gerado por IA pode estar incorreto.">
              <a:extLst>
                <a:ext uri="{FF2B5EF4-FFF2-40B4-BE49-F238E27FC236}">
                  <a16:creationId xmlns:a16="http://schemas.microsoft.com/office/drawing/2014/main" id="{4E7C4B0A-4BD4-58AF-FDBF-BAAF4224DE6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71939" y="1755352"/>
              <a:ext cx="9248122" cy="4600998"/>
            </a:xfrm>
            <a:prstGeom prst="rect">
              <a:avLst/>
            </a:prstGeom>
          </p:spPr>
        </p:pic>
        <p:sp>
          <p:nvSpPr>
            <p:cNvPr id="12" name="Retângulo 11">
              <a:extLst>
                <a:ext uri="{FF2B5EF4-FFF2-40B4-BE49-F238E27FC236}">
                  <a16:creationId xmlns:a16="http://schemas.microsoft.com/office/drawing/2014/main" id="{F85ECF16-46F5-DBB6-C99F-46DECBD85252}"/>
                </a:ext>
              </a:extLst>
            </p:cNvPr>
            <p:cNvSpPr/>
            <p:nvPr/>
          </p:nvSpPr>
          <p:spPr>
            <a:xfrm>
              <a:off x="4088619" y="3780833"/>
              <a:ext cx="6256398" cy="63687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12730248-ABA0-FFED-2CD2-814264329224}"/>
                </a:ext>
              </a:extLst>
            </p:cNvPr>
            <p:cNvSpPr/>
            <p:nvPr/>
          </p:nvSpPr>
          <p:spPr>
            <a:xfrm>
              <a:off x="2244719" y="5209135"/>
              <a:ext cx="8221930" cy="996563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pic>
        <p:nvPicPr>
          <p:cNvPr id="17" name="Imagem 16" descr="Tela de celular com fundo preto&#10;&#10;O conteúdo gerado por IA pode estar incorreto.">
            <a:extLst>
              <a:ext uri="{FF2B5EF4-FFF2-40B4-BE49-F238E27FC236}">
                <a16:creationId xmlns:a16="http://schemas.microsoft.com/office/drawing/2014/main" id="{6C7618B2-65FF-DA7C-1F73-0E4DDA52F2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2728" y="1682410"/>
            <a:ext cx="4632838" cy="4656415"/>
          </a:xfrm>
          <a:prstGeom prst="rect">
            <a:avLst/>
          </a:prstGeom>
        </p:spPr>
      </p:pic>
      <p:sp>
        <p:nvSpPr>
          <p:cNvPr id="19" name="Elipse 18">
            <a:extLst>
              <a:ext uri="{FF2B5EF4-FFF2-40B4-BE49-F238E27FC236}">
                <a16:creationId xmlns:a16="http://schemas.microsoft.com/office/drawing/2014/main" id="{022C9C66-81F2-F1D7-1AD4-988679C0F842}"/>
              </a:ext>
            </a:extLst>
          </p:cNvPr>
          <p:cNvSpPr/>
          <p:nvPr/>
        </p:nvSpPr>
        <p:spPr>
          <a:xfrm>
            <a:off x="2053618" y="3366382"/>
            <a:ext cx="202814" cy="202814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1</a:t>
            </a:r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3F82EB52-18B3-152F-A523-203EC76D6512}"/>
              </a:ext>
            </a:extLst>
          </p:cNvPr>
          <p:cNvSpPr/>
          <p:nvPr/>
        </p:nvSpPr>
        <p:spPr>
          <a:xfrm>
            <a:off x="601654" y="4600969"/>
            <a:ext cx="202814" cy="202814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2</a:t>
            </a:r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54F1E0B1-346B-DFA9-AEEF-A2D79608E9F4}"/>
              </a:ext>
            </a:extLst>
          </p:cNvPr>
          <p:cNvSpPr/>
          <p:nvPr/>
        </p:nvSpPr>
        <p:spPr>
          <a:xfrm>
            <a:off x="11742752" y="1581003"/>
            <a:ext cx="202814" cy="202814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3</a:t>
            </a:r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8A23A7B7-5D00-1D1A-F498-7B2A0F76AC6B}"/>
              </a:ext>
            </a:extLst>
          </p:cNvPr>
          <p:cNvSpPr/>
          <p:nvPr/>
        </p:nvSpPr>
        <p:spPr>
          <a:xfrm>
            <a:off x="11742752" y="5927031"/>
            <a:ext cx="202814" cy="202814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/>
              <a:t>4</a:t>
            </a:r>
            <a:endParaRPr lang="en-US" sz="1200" dirty="0"/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BA8C8B7F-7AE9-6979-0085-066D673FCFF4}"/>
              </a:ext>
            </a:extLst>
          </p:cNvPr>
          <p:cNvSpPr/>
          <p:nvPr/>
        </p:nvSpPr>
        <p:spPr>
          <a:xfrm>
            <a:off x="7468005" y="1629812"/>
            <a:ext cx="4187967" cy="46174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F1DC2D13-8E90-53E4-2DEE-822EA2405A93}"/>
              </a:ext>
            </a:extLst>
          </p:cNvPr>
          <p:cNvSpPr/>
          <p:nvPr/>
        </p:nvSpPr>
        <p:spPr>
          <a:xfrm>
            <a:off x="10835403" y="6002410"/>
            <a:ext cx="874184" cy="30315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46060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E3AC99-3B66-6A60-AF42-791F56D833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AD483C58-027B-D935-A430-1D984D6AF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5B39C-3780-455C-80CA-14351220CBC6}" type="slidenum">
              <a:rPr lang="en-US" smtClean="0"/>
              <a:t>42</a:t>
            </a:fld>
            <a:endParaRPr lang="en-US"/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5F19D2EA-F1B3-98F5-251A-4FC269EC5A71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1945566" cy="15758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4000" b="1" dirty="0" err="1">
                <a:solidFill>
                  <a:srgbClr val="6E4F8A"/>
                </a:solidFill>
              </a:rPr>
              <a:t>Criando</a:t>
            </a:r>
            <a:r>
              <a:rPr lang="en-US" sz="4000" b="1" dirty="0">
                <a:solidFill>
                  <a:srgbClr val="6E4F8A"/>
                </a:solidFill>
              </a:rPr>
              <a:t> </a:t>
            </a:r>
            <a:r>
              <a:rPr lang="en-US" sz="4000" b="1" dirty="0" err="1">
                <a:solidFill>
                  <a:srgbClr val="6E4F8A"/>
                </a:solidFill>
              </a:rPr>
              <a:t>seu</a:t>
            </a:r>
            <a:r>
              <a:rPr lang="en-US" sz="4000" b="1" dirty="0">
                <a:solidFill>
                  <a:srgbClr val="6E4F8A"/>
                </a:solidFill>
              </a:rPr>
              <a:t> </a:t>
            </a:r>
            <a:r>
              <a:rPr lang="en-US" sz="4000" b="1" dirty="0" err="1">
                <a:solidFill>
                  <a:srgbClr val="6E4F8A"/>
                </a:solidFill>
              </a:rPr>
              <a:t>próprio</a:t>
            </a:r>
            <a:r>
              <a:rPr lang="en-US" sz="4000" b="1" dirty="0">
                <a:solidFill>
                  <a:srgbClr val="6E4F8A"/>
                </a:solidFill>
              </a:rPr>
              <a:t> </a:t>
            </a:r>
            <a:r>
              <a:rPr lang="en-US" sz="4000" b="1" dirty="0" err="1">
                <a:solidFill>
                  <a:srgbClr val="6E4F8A"/>
                </a:solidFill>
              </a:rPr>
              <a:t>repositório</a:t>
            </a:r>
            <a:r>
              <a:rPr lang="en-US" sz="4000" b="1" dirty="0">
                <a:solidFill>
                  <a:srgbClr val="6E4F8A"/>
                </a:solidFill>
              </a:rPr>
              <a:t> do GitHub e </a:t>
            </a:r>
            <a:r>
              <a:rPr lang="en-US" sz="4000" b="1" dirty="0" err="1">
                <a:solidFill>
                  <a:srgbClr val="6E4F8A"/>
                </a:solidFill>
              </a:rPr>
              <a:t>fazendo</a:t>
            </a:r>
            <a:r>
              <a:rPr lang="en-US" sz="4000" b="1" dirty="0">
                <a:solidFill>
                  <a:srgbClr val="6E4F8A"/>
                </a:solidFill>
              </a:rPr>
              <a:t> </a:t>
            </a:r>
            <a:r>
              <a:rPr lang="en-US" sz="4000" b="1" dirty="0" err="1">
                <a:solidFill>
                  <a:srgbClr val="6E4F8A"/>
                </a:solidFill>
              </a:rPr>
              <a:t>edições</a:t>
            </a:r>
            <a:r>
              <a:rPr lang="en-US" sz="4000" b="1" dirty="0">
                <a:solidFill>
                  <a:srgbClr val="6E4F8A"/>
                </a:solidFill>
              </a:rPr>
              <a:t> </a:t>
            </a:r>
            <a:r>
              <a:rPr lang="en-US" sz="4000" b="1" dirty="0" err="1">
                <a:solidFill>
                  <a:srgbClr val="6E4F8A"/>
                </a:solidFill>
              </a:rPr>
              <a:t>pelo</a:t>
            </a:r>
            <a:r>
              <a:rPr lang="en-US" sz="4000" b="1" dirty="0">
                <a:solidFill>
                  <a:srgbClr val="6E4F8A"/>
                </a:solidFill>
              </a:rPr>
              <a:t> RStudio</a:t>
            </a:r>
          </a:p>
        </p:txBody>
      </p:sp>
      <p:grpSp>
        <p:nvGrpSpPr>
          <p:cNvPr id="18" name="Agrupar 17">
            <a:extLst>
              <a:ext uri="{FF2B5EF4-FFF2-40B4-BE49-F238E27FC236}">
                <a16:creationId xmlns:a16="http://schemas.microsoft.com/office/drawing/2014/main" id="{2B7EBF58-DEAC-517C-1928-5164B92DC91D}"/>
              </a:ext>
            </a:extLst>
          </p:cNvPr>
          <p:cNvGrpSpPr/>
          <p:nvPr/>
        </p:nvGrpSpPr>
        <p:grpSpPr>
          <a:xfrm>
            <a:off x="238448" y="2274074"/>
            <a:ext cx="6773749" cy="3369982"/>
            <a:chOff x="1471939" y="1755352"/>
            <a:chExt cx="9248122" cy="4600998"/>
          </a:xfrm>
        </p:grpSpPr>
        <p:pic>
          <p:nvPicPr>
            <p:cNvPr id="3" name="Imagem 2" descr="Tela de computador com texto preto sobre fundo branco&#10;&#10;O conteúdo gerado por IA pode estar incorreto.">
              <a:extLst>
                <a:ext uri="{FF2B5EF4-FFF2-40B4-BE49-F238E27FC236}">
                  <a16:creationId xmlns:a16="http://schemas.microsoft.com/office/drawing/2014/main" id="{06DFCBF1-106B-81E6-CA36-2EA984A90F0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71939" y="1755352"/>
              <a:ext cx="9248122" cy="4600998"/>
            </a:xfrm>
            <a:prstGeom prst="rect">
              <a:avLst/>
            </a:prstGeom>
          </p:spPr>
        </p:pic>
        <p:sp>
          <p:nvSpPr>
            <p:cNvPr id="12" name="Retângulo 11">
              <a:extLst>
                <a:ext uri="{FF2B5EF4-FFF2-40B4-BE49-F238E27FC236}">
                  <a16:creationId xmlns:a16="http://schemas.microsoft.com/office/drawing/2014/main" id="{80364469-3F60-22AD-5D83-0BC8D44996A5}"/>
                </a:ext>
              </a:extLst>
            </p:cNvPr>
            <p:cNvSpPr/>
            <p:nvPr/>
          </p:nvSpPr>
          <p:spPr>
            <a:xfrm>
              <a:off x="4088619" y="3780833"/>
              <a:ext cx="6256398" cy="63687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3648B1BA-050A-E346-5F2D-122842B3109A}"/>
                </a:ext>
              </a:extLst>
            </p:cNvPr>
            <p:cNvSpPr/>
            <p:nvPr/>
          </p:nvSpPr>
          <p:spPr>
            <a:xfrm>
              <a:off x="2244719" y="5209135"/>
              <a:ext cx="8221930" cy="996563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pic>
        <p:nvPicPr>
          <p:cNvPr id="17" name="Imagem 16" descr="Tela de celular com fundo preto&#10;&#10;O conteúdo gerado por IA pode estar incorreto.">
            <a:extLst>
              <a:ext uri="{FF2B5EF4-FFF2-40B4-BE49-F238E27FC236}">
                <a16:creationId xmlns:a16="http://schemas.microsoft.com/office/drawing/2014/main" id="{39249B08-84A9-789A-02D6-0066F66358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2728" y="1682410"/>
            <a:ext cx="4632838" cy="4656415"/>
          </a:xfrm>
          <a:prstGeom prst="rect">
            <a:avLst/>
          </a:prstGeom>
        </p:spPr>
      </p:pic>
      <p:sp>
        <p:nvSpPr>
          <p:cNvPr id="19" name="Elipse 18">
            <a:extLst>
              <a:ext uri="{FF2B5EF4-FFF2-40B4-BE49-F238E27FC236}">
                <a16:creationId xmlns:a16="http://schemas.microsoft.com/office/drawing/2014/main" id="{63C6609F-A1B0-641F-3179-17BD5CF95E01}"/>
              </a:ext>
            </a:extLst>
          </p:cNvPr>
          <p:cNvSpPr/>
          <p:nvPr/>
        </p:nvSpPr>
        <p:spPr>
          <a:xfrm>
            <a:off x="2053618" y="3366382"/>
            <a:ext cx="202814" cy="202814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1</a:t>
            </a:r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E09642BF-3B37-851A-7417-1B30BB1759BA}"/>
              </a:ext>
            </a:extLst>
          </p:cNvPr>
          <p:cNvSpPr/>
          <p:nvPr/>
        </p:nvSpPr>
        <p:spPr>
          <a:xfrm>
            <a:off x="601654" y="4600969"/>
            <a:ext cx="202814" cy="202814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2</a:t>
            </a:r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277695C2-6CEA-1C17-CBBA-D31BAD5FDDA4}"/>
              </a:ext>
            </a:extLst>
          </p:cNvPr>
          <p:cNvSpPr/>
          <p:nvPr/>
        </p:nvSpPr>
        <p:spPr>
          <a:xfrm>
            <a:off x="11742752" y="1581003"/>
            <a:ext cx="202814" cy="202814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3</a:t>
            </a:r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E2B40F2A-4EFF-2884-83F4-51768581D91A}"/>
              </a:ext>
            </a:extLst>
          </p:cNvPr>
          <p:cNvSpPr/>
          <p:nvPr/>
        </p:nvSpPr>
        <p:spPr>
          <a:xfrm>
            <a:off x="11742752" y="5927031"/>
            <a:ext cx="202814" cy="202814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/>
              <a:t>4</a:t>
            </a:r>
            <a:endParaRPr lang="en-US" sz="1200" dirty="0"/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115CCD0A-FAAE-5C29-F734-6F498FCF8DF9}"/>
              </a:ext>
            </a:extLst>
          </p:cNvPr>
          <p:cNvSpPr/>
          <p:nvPr/>
        </p:nvSpPr>
        <p:spPr>
          <a:xfrm>
            <a:off x="7468005" y="1629812"/>
            <a:ext cx="4187967" cy="46174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F187843A-7D9F-8FC7-6920-E615A24A8B8C}"/>
              </a:ext>
            </a:extLst>
          </p:cNvPr>
          <p:cNvSpPr/>
          <p:nvPr/>
        </p:nvSpPr>
        <p:spPr>
          <a:xfrm>
            <a:off x="10835403" y="6002410"/>
            <a:ext cx="874184" cy="30315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61978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91BC7F-72D3-5254-F906-1138FEB028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F6B5FE81-68A8-A47F-7314-705665E7A6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5B39C-3780-455C-80CA-14351220CBC6}" type="slidenum">
              <a:rPr lang="en-US" smtClean="0"/>
              <a:t>43</a:t>
            </a:fld>
            <a:endParaRPr lang="en-US"/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44AA4B93-C563-0CA9-ED54-CFE0F5D62646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1945566" cy="15758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4000" b="1" dirty="0" err="1">
                <a:solidFill>
                  <a:srgbClr val="6E4F8A"/>
                </a:solidFill>
              </a:rPr>
              <a:t>Criando</a:t>
            </a:r>
            <a:r>
              <a:rPr lang="en-US" sz="4000" b="1" dirty="0">
                <a:solidFill>
                  <a:srgbClr val="6E4F8A"/>
                </a:solidFill>
              </a:rPr>
              <a:t> </a:t>
            </a:r>
            <a:r>
              <a:rPr lang="en-US" sz="4000" b="1" dirty="0" err="1">
                <a:solidFill>
                  <a:srgbClr val="6E4F8A"/>
                </a:solidFill>
              </a:rPr>
              <a:t>seu</a:t>
            </a:r>
            <a:r>
              <a:rPr lang="en-US" sz="4000" b="1" dirty="0">
                <a:solidFill>
                  <a:srgbClr val="6E4F8A"/>
                </a:solidFill>
              </a:rPr>
              <a:t> </a:t>
            </a:r>
            <a:r>
              <a:rPr lang="en-US" sz="4000" b="1" dirty="0" err="1">
                <a:solidFill>
                  <a:srgbClr val="6E4F8A"/>
                </a:solidFill>
              </a:rPr>
              <a:t>próprio</a:t>
            </a:r>
            <a:r>
              <a:rPr lang="en-US" sz="4000" b="1" dirty="0">
                <a:solidFill>
                  <a:srgbClr val="6E4F8A"/>
                </a:solidFill>
              </a:rPr>
              <a:t> </a:t>
            </a:r>
            <a:r>
              <a:rPr lang="en-US" sz="4000" b="1" dirty="0" err="1">
                <a:solidFill>
                  <a:srgbClr val="6E4F8A"/>
                </a:solidFill>
              </a:rPr>
              <a:t>repositório</a:t>
            </a:r>
            <a:r>
              <a:rPr lang="en-US" sz="4000" b="1" dirty="0">
                <a:solidFill>
                  <a:srgbClr val="6E4F8A"/>
                </a:solidFill>
              </a:rPr>
              <a:t> do GitHub e </a:t>
            </a:r>
            <a:r>
              <a:rPr lang="en-US" sz="4000" b="1" dirty="0" err="1">
                <a:solidFill>
                  <a:srgbClr val="6E4F8A"/>
                </a:solidFill>
              </a:rPr>
              <a:t>fazendo</a:t>
            </a:r>
            <a:r>
              <a:rPr lang="en-US" sz="4000" b="1" dirty="0">
                <a:solidFill>
                  <a:srgbClr val="6E4F8A"/>
                </a:solidFill>
              </a:rPr>
              <a:t> </a:t>
            </a:r>
            <a:r>
              <a:rPr lang="en-US" sz="4000" b="1" dirty="0" err="1">
                <a:solidFill>
                  <a:srgbClr val="6E4F8A"/>
                </a:solidFill>
              </a:rPr>
              <a:t>edições</a:t>
            </a:r>
            <a:r>
              <a:rPr lang="en-US" sz="4000" b="1" dirty="0">
                <a:solidFill>
                  <a:srgbClr val="6E4F8A"/>
                </a:solidFill>
              </a:rPr>
              <a:t> </a:t>
            </a:r>
            <a:r>
              <a:rPr lang="en-US" sz="4000" b="1" dirty="0" err="1">
                <a:solidFill>
                  <a:srgbClr val="6E4F8A"/>
                </a:solidFill>
              </a:rPr>
              <a:t>pelo</a:t>
            </a:r>
            <a:r>
              <a:rPr lang="en-US" sz="4000" b="1" dirty="0">
                <a:solidFill>
                  <a:srgbClr val="6E4F8A"/>
                </a:solidFill>
              </a:rPr>
              <a:t> RStudio</a:t>
            </a:r>
          </a:p>
        </p:txBody>
      </p:sp>
      <p:pic>
        <p:nvPicPr>
          <p:cNvPr id="5" name="Imagem 4" descr="Tela de computador com texto preto sobre fundo branco&#10;&#10;O conteúdo gerado por IA pode estar incorreto.">
            <a:extLst>
              <a:ext uri="{FF2B5EF4-FFF2-40B4-BE49-F238E27FC236}">
                <a16:creationId xmlns:a16="http://schemas.microsoft.com/office/drawing/2014/main" id="{2797D559-1BD6-44AC-2C1A-EC74A561A4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2739" y="1448360"/>
            <a:ext cx="7539461" cy="5273115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E6393B10-4259-5D27-E7D1-EC0E27884C99}"/>
              </a:ext>
            </a:extLst>
          </p:cNvPr>
          <p:cNvSpPr/>
          <p:nvPr/>
        </p:nvSpPr>
        <p:spPr>
          <a:xfrm>
            <a:off x="2540615" y="3266403"/>
            <a:ext cx="7330498" cy="76576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29049B14-0CB5-A2BE-FD32-1D364A70A56C}"/>
              </a:ext>
            </a:extLst>
          </p:cNvPr>
          <p:cNvSpPr txBox="1"/>
          <p:nvPr/>
        </p:nvSpPr>
        <p:spPr>
          <a:xfrm>
            <a:off x="9982200" y="2690336"/>
            <a:ext cx="166819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/>
              <a:t>Caminho na web do seu repositório no GitHub.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90111B10-5847-6CEA-7DEF-A3EA65FA77EC}"/>
              </a:ext>
            </a:extLst>
          </p:cNvPr>
          <p:cNvSpPr txBox="1"/>
          <p:nvPr/>
        </p:nvSpPr>
        <p:spPr>
          <a:xfrm>
            <a:off x="9982200" y="3764567"/>
            <a:ext cx="166819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/>
              <a:t>Esse é o link que vamos usar para clonar/importar esse repositório no </a:t>
            </a:r>
            <a:r>
              <a:rPr lang="pt-BR" sz="1400" dirty="0" err="1"/>
              <a:t>Rstudio</a:t>
            </a:r>
            <a:r>
              <a:rPr lang="pt-BR" sz="1400" dirty="0"/>
              <a:t>.  </a:t>
            </a:r>
          </a:p>
        </p:txBody>
      </p:sp>
    </p:spTree>
    <p:extLst>
      <p:ext uri="{BB962C8B-B14F-4D97-AF65-F5344CB8AC3E}">
        <p14:creationId xmlns:p14="http://schemas.microsoft.com/office/powerpoint/2010/main" val="360279276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544B8C-C037-C116-1C30-40CBD2CBA6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688E54B2-F154-2C9C-3D41-E3005C6BE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5B39C-3780-455C-80CA-14351220CBC6}" type="slidenum">
              <a:rPr lang="en-US" smtClean="0"/>
              <a:t>44</a:t>
            </a:fld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8645336-06CB-CF69-3303-4075AA2C14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rgbClr val="6E4F8A"/>
                </a:solidFill>
              </a:rPr>
              <a:t>Parabens, </a:t>
            </a:r>
            <a:r>
              <a:rPr lang="en-US" b="1" dirty="0" err="1">
                <a:solidFill>
                  <a:srgbClr val="6E4F8A"/>
                </a:solidFill>
              </a:rPr>
              <a:t>vocês</a:t>
            </a:r>
            <a:r>
              <a:rPr lang="en-US" b="1" dirty="0">
                <a:solidFill>
                  <a:srgbClr val="6E4F8A"/>
                </a:solidFill>
              </a:rPr>
              <a:t> </a:t>
            </a:r>
            <a:r>
              <a:rPr lang="en-US" b="1" dirty="0" err="1">
                <a:solidFill>
                  <a:srgbClr val="6E4F8A"/>
                </a:solidFill>
              </a:rPr>
              <a:t>acabam</a:t>
            </a:r>
            <a:r>
              <a:rPr lang="en-US" b="1" dirty="0">
                <a:solidFill>
                  <a:srgbClr val="6E4F8A"/>
                </a:solidFill>
              </a:rPr>
              <a:t> de </a:t>
            </a:r>
            <a:r>
              <a:rPr lang="en-US" b="1" u="sng" dirty="0" err="1">
                <a:solidFill>
                  <a:srgbClr val="6E4F8A"/>
                </a:solidFill>
              </a:rPr>
              <a:t>criar</a:t>
            </a:r>
            <a:r>
              <a:rPr lang="en-US" b="1" dirty="0">
                <a:solidFill>
                  <a:srgbClr val="6E4F8A"/>
                </a:solidFill>
              </a:rPr>
              <a:t> o </a:t>
            </a:r>
            <a:r>
              <a:rPr lang="en-US" b="1" dirty="0" err="1">
                <a:solidFill>
                  <a:srgbClr val="6E4F8A"/>
                </a:solidFill>
              </a:rPr>
              <a:t>seu</a:t>
            </a:r>
            <a:r>
              <a:rPr lang="en-US" b="1" dirty="0">
                <a:solidFill>
                  <a:srgbClr val="6E4F8A"/>
                </a:solidFill>
              </a:rPr>
              <a:t> </a:t>
            </a:r>
            <a:r>
              <a:rPr lang="en-US" b="1" dirty="0" err="1">
                <a:solidFill>
                  <a:srgbClr val="6E4F8A"/>
                </a:solidFill>
              </a:rPr>
              <a:t>primeiro</a:t>
            </a:r>
            <a:r>
              <a:rPr lang="en-US" b="1" dirty="0">
                <a:solidFill>
                  <a:srgbClr val="6E4F8A"/>
                </a:solidFill>
              </a:rPr>
              <a:t> </a:t>
            </a:r>
            <a:r>
              <a:rPr lang="en-US" b="1" dirty="0" err="1">
                <a:solidFill>
                  <a:srgbClr val="6E4F8A"/>
                </a:solidFill>
              </a:rPr>
              <a:t>repositório</a:t>
            </a:r>
            <a:r>
              <a:rPr lang="en-US" b="1" dirty="0">
                <a:solidFill>
                  <a:srgbClr val="6E4F8A"/>
                </a:solidFill>
              </a:rPr>
              <a:t> do GitHub</a:t>
            </a:r>
            <a:endParaRPr lang="en-US" dirty="0"/>
          </a:p>
        </p:txBody>
      </p:sp>
      <p:pic>
        <p:nvPicPr>
          <p:cNvPr id="4098" name="Picture 2" descr="Clapping Leonardo Dicaprio GIF - Clapping Leonardo Dicaprio Leo Dicaprio -  Discover &amp; Share GIFs">
            <a:extLst>
              <a:ext uri="{FF2B5EF4-FFF2-40B4-BE49-F238E27FC236}">
                <a16:creationId xmlns:a16="http://schemas.microsoft.com/office/drawing/2014/main" id="{CEBE346A-4246-66F5-6B60-E80CC97CE5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4825" y="2017694"/>
            <a:ext cx="3562350" cy="3562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178316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88DBF5-CEB6-23EA-A041-3572F9DAD4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84ED4171-51AA-136A-0799-10DEC62E7E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5B39C-3780-455C-80CA-14351220CBC6}" type="slidenum">
              <a:rPr lang="en-US" smtClean="0"/>
              <a:t>45</a:t>
            </a:fld>
            <a:endParaRPr lang="en-US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E667B9BA-4D6A-D0F6-BC9B-17D91F186BCB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1945566" cy="15758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4000" b="1" dirty="0" err="1">
                <a:solidFill>
                  <a:srgbClr val="6E4F8A"/>
                </a:solidFill>
              </a:rPr>
              <a:t>Criando</a:t>
            </a:r>
            <a:r>
              <a:rPr lang="en-US" sz="4000" b="1" dirty="0">
                <a:solidFill>
                  <a:srgbClr val="6E4F8A"/>
                </a:solidFill>
              </a:rPr>
              <a:t> </a:t>
            </a:r>
            <a:r>
              <a:rPr lang="en-US" sz="4000" b="1" dirty="0" err="1">
                <a:solidFill>
                  <a:srgbClr val="6E4F8A"/>
                </a:solidFill>
              </a:rPr>
              <a:t>seu</a:t>
            </a:r>
            <a:r>
              <a:rPr lang="en-US" sz="4000" b="1" dirty="0">
                <a:solidFill>
                  <a:srgbClr val="6E4F8A"/>
                </a:solidFill>
              </a:rPr>
              <a:t> </a:t>
            </a:r>
            <a:r>
              <a:rPr lang="en-US" sz="4000" b="1" dirty="0" err="1">
                <a:solidFill>
                  <a:srgbClr val="6E4F8A"/>
                </a:solidFill>
              </a:rPr>
              <a:t>próprio</a:t>
            </a:r>
            <a:r>
              <a:rPr lang="en-US" sz="4000" b="1" dirty="0">
                <a:solidFill>
                  <a:srgbClr val="6E4F8A"/>
                </a:solidFill>
              </a:rPr>
              <a:t> </a:t>
            </a:r>
            <a:r>
              <a:rPr lang="en-US" sz="4000" b="1" dirty="0" err="1">
                <a:solidFill>
                  <a:srgbClr val="6E4F8A"/>
                </a:solidFill>
              </a:rPr>
              <a:t>repositório</a:t>
            </a:r>
            <a:r>
              <a:rPr lang="en-US" sz="4000" b="1" dirty="0">
                <a:solidFill>
                  <a:srgbClr val="6E4F8A"/>
                </a:solidFill>
              </a:rPr>
              <a:t> do GitHub e </a:t>
            </a:r>
            <a:r>
              <a:rPr lang="en-US" sz="4000" b="1" dirty="0" err="1">
                <a:solidFill>
                  <a:srgbClr val="6E4F8A"/>
                </a:solidFill>
              </a:rPr>
              <a:t>fazendo</a:t>
            </a:r>
            <a:r>
              <a:rPr lang="en-US" sz="4000" b="1" dirty="0">
                <a:solidFill>
                  <a:srgbClr val="6E4F8A"/>
                </a:solidFill>
              </a:rPr>
              <a:t> </a:t>
            </a:r>
            <a:r>
              <a:rPr lang="en-US" sz="4000" b="1" dirty="0" err="1">
                <a:solidFill>
                  <a:srgbClr val="6E4F8A"/>
                </a:solidFill>
              </a:rPr>
              <a:t>edições</a:t>
            </a:r>
            <a:r>
              <a:rPr lang="en-US" sz="4000" b="1" dirty="0">
                <a:solidFill>
                  <a:srgbClr val="6E4F8A"/>
                </a:solidFill>
              </a:rPr>
              <a:t> </a:t>
            </a:r>
            <a:r>
              <a:rPr lang="en-US" sz="4000" b="1" dirty="0" err="1">
                <a:solidFill>
                  <a:srgbClr val="6E4F8A"/>
                </a:solidFill>
              </a:rPr>
              <a:t>pelo</a:t>
            </a:r>
            <a:r>
              <a:rPr lang="en-US" sz="4000" b="1" dirty="0">
                <a:solidFill>
                  <a:srgbClr val="6E4F8A"/>
                </a:solidFill>
              </a:rPr>
              <a:t> RStudio</a:t>
            </a:r>
          </a:p>
        </p:txBody>
      </p:sp>
    </p:spTree>
    <p:extLst>
      <p:ext uri="{BB962C8B-B14F-4D97-AF65-F5344CB8AC3E}">
        <p14:creationId xmlns:p14="http://schemas.microsoft.com/office/powerpoint/2010/main" val="139314733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F0E2D8-6905-A3E7-A18C-AD3E2E01CC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ço Reservado para Número de Slide 12">
            <a:extLst>
              <a:ext uri="{FF2B5EF4-FFF2-40B4-BE49-F238E27FC236}">
                <a16:creationId xmlns:a16="http://schemas.microsoft.com/office/drawing/2014/main" id="{20D8C3E9-70B9-19CC-B27A-B5A42C22EA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5B39C-3780-455C-80CA-14351220CBC6}" type="slidenum">
              <a:rPr lang="en-US" smtClean="0"/>
              <a:t>46</a:t>
            </a:fld>
            <a:endParaRPr lang="en-US"/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FEE3C6A0-B7AB-69EE-8846-AFAE7F94BDA3}"/>
              </a:ext>
            </a:extLst>
          </p:cNvPr>
          <p:cNvGrpSpPr/>
          <p:nvPr/>
        </p:nvGrpSpPr>
        <p:grpSpPr>
          <a:xfrm>
            <a:off x="2590946" y="1425345"/>
            <a:ext cx="7010107" cy="5296130"/>
            <a:chOff x="2189150" y="818231"/>
            <a:chExt cx="7813700" cy="5903244"/>
          </a:xfrm>
        </p:grpSpPr>
        <p:pic>
          <p:nvPicPr>
            <p:cNvPr id="4" name="Imagem 3" descr="Tela de computador com texto preto sobre fundo branco&#10;&#10;O conteúdo gerado por IA pode estar incorreto.">
              <a:extLst>
                <a:ext uri="{FF2B5EF4-FFF2-40B4-BE49-F238E27FC236}">
                  <a16:creationId xmlns:a16="http://schemas.microsoft.com/office/drawing/2014/main" id="{3D849EC6-D5F4-2BFF-113F-F9B7B139C3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89150" y="818231"/>
              <a:ext cx="7813700" cy="5903244"/>
            </a:xfrm>
            <a:prstGeom prst="rect">
              <a:avLst/>
            </a:prstGeom>
          </p:spPr>
        </p:pic>
        <p:sp>
          <p:nvSpPr>
            <p:cNvPr id="5" name="Retângulo 4">
              <a:extLst>
                <a:ext uri="{FF2B5EF4-FFF2-40B4-BE49-F238E27FC236}">
                  <a16:creationId xmlns:a16="http://schemas.microsoft.com/office/drawing/2014/main" id="{57B3311A-DCAE-55A7-6CDC-FCA5DD47E475}"/>
                </a:ext>
              </a:extLst>
            </p:cNvPr>
            <p:cNvSpPr/>
            <p:nvPr/>
          </p:nvSpPr>
          <p:spPr>
            <a:xfrm>
              <a:off x="7300608" y="1141939"/>
              <a:ext cx="2702242" cy="24531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6" name="Retângulo 5">
              <a:extLst>
                <a:ext uri="{FF2B5EF4-FFF2-40B4-BE49-F238E27FC236}">
                  <a16:creationId xmlns:a16="http://schemas.microsoft.com/office/drawing/2014/main" id="{4466314B-DA03-80B8-99C3-471F80F70713}"/>
                </a:ext>
              </a:extLst>
            </p:cNvPr>
            <p:cNvSpPr/>
            <p:nvPr/>
          </p:nvSpPr>
          <p:spPr>
            <a:xfrm>
              <a:off x="6869348" y="1387249"/>
              <a:ext cx="718226" cy="14972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7" name="Título 1">
            <a:extLst>
              <a:ext uri="{FF2B5EF4-FFF2-40B4-BE49-F238E27FC236}">
                <a16:creationId xmlns:a16="http://schemas.microsoft.com/office/drawing/2014/main" id="{D21755CE-8FD1-0792-A587-C93A384EC49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1945566" cy="15758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4000" b="1" dirty="0" err="1">
                <a:solidFill>
                  <a:srgbClr val="6E4F8A"/>
                </a:solidFill>
              </a:rPr>
              <a:t>Criando</a:t>
            </a:r>
            <a:r>
              <a:rPr lang="en-US" sz="4000" b="1" dirty="0">
                <a:solidFill>
                  <a:srgbClr val="6E4F8A"/>
                </a:solidFill>
              </a:rPr>
              <a:t> </a:t>
            </a:r>
            <a:r>
              <a:rPr lang="en-US" sz="4000" b="1" dirty="0" err="1">
                <a:solidFill>
                  <a:srgbClr val="6E4F8A"/>
                </a:solidFill>
              </a:rPr>
              <a:t>seu</a:t>
            </a:r>
            <a:r>
              <a:rPr lang="en-US" sz="4000" b="1" dirty="0">
                <a:solidFill>
                  <a:srgbClr val="6E4F8A"/>
                </a:solidFill>
              </a:rPr>
              <a:t> </a:t>
            </a:r>
            <a:r>
              <a:rPr lang="en-US" sz="4000" b="1" dirty="0" err="1">
                <a:solidFill>
                  <a:srgbClr val="6E4F8A"/>
                </a:solidFill>
              </a:rPr>
              <a:t>próprio</a:t>
            </a:r>
            <a:r>
              <a:rPr lang="en-US" sz="4000" b="1" dirty="0">
                <a:solidFill>
                  <a:srgbClr val="6E4F8A"/>
                </a:solidFill>
              </a:rPr>
              <a:t> </a:t>
            </a:r>
            <a:r>
              <a:rPr lang="en-US" sz="4000" b="1" dirty="0" err="1">
                <a:solidFill>
                  <a:srgbClr val="6E4F8A"/>
                </a:solidFill>
              </a:rPr>
              <a:t>repositório</a:t>
            </a:r>
            <a:r>
              <a:rPr lang="en-US" sz="4000" b="1" dirty="0">
                <a:solidFill>
                  <a:srgbClr val="6E4F8A"/>
                </a:solidFill>
              </a:rPr>
              <a:t> do GitHub e </a:t>
            </a:r>
            <a:r>
              <a:rPr lang="en-US" sz="4000" b="1" dirty="0" err="1">
                <a:solidFill>
                  <a:srgbClr val="6E4F8A"/>
                </a:solidFill>
              </a:rPr>
              <a:t>fazendo</a:t>
            </a:r>
            <a:r>
              <a:rPr lang="en-US" sz="4000" b="1" dirty="0">
                <a:solidFill>
                  <a:srgbClr val="6E4F8A"/>
                </a:solidFill>
              </a:rPr>
              <a:t> </a:t>
            </a:r>
            <a:r>
              <a:rPr lang="en-US" sz="4000" b="1" dirty="0" err="1">
                <a:solidFill>
                  <a:srgbClr val="6E4F8A"/>
                </a:solidFill>
              </a:rPr>
              <a:t>edições</a:t>
            </a:r>
            <a:r>
              <a:rPr lang="en-US" sz="4000" b="1" dirty="0">
                <a:solidFill>
                  <a:srgbClr val="6E4F8A"/>
                </a:solidFill>
              </a:rPr>
              <a:t> </a:t>
            </a:r>
            <a:r>
              <a:rPr lang="en-US" sz="4000" b="1" dirty="0" err="1">
                <a:solidFill>
                  <a:srgbClr val="6E4F8A"/>
                </a:solidFill>
              </a:rPr>
              <a:t>pelo</a:t>
            </a:r>
            <a:r>
              <a:rPr lang="en-US" sz="4000" b="1" dirty="0">
                <a:solidFill>
                  <a:srgbClr val="6E4F8A"/>
                </a:solidFill>
              </a:rPr>
              <a:t> RStudio</a:t>
            </a:r>
          </a:p>
        </p:txBody>
      </p:sp>
    </p:spTree>
    <p:extLst>
      <p:ext uri="{BB962C8B-B14F-4D97-AF65-F5344CB8AC3E}">
        <p14:creationId xmlns:p14="http://schemas.microsoft.com/office/powerpoint/2010/main" val="33387577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462B72-EF67-9ABB-F016-7BF39766BA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Tela de computador com texto preto sobre fundo branco&#10;&#10;O conteúdo gerado por IA pode estar incorreto.">
            <a:extLst>
              <a:ext uri="{FF2B5EF4-FFF2-40B4-BE49-F238E27FC236}">
                <a16:creationId xmlns:a16="http://schemas.microsoft.com/office/drawing/2014/main" id="{3DA07DC2-98FF-2CCC-2BE3-0C689EC408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6845" y="829980"/>
            <a:ext cx="7835355" cy="5891495"/>
          </a:xfrm>
          <a:prstGeom prst="rect">
            <a:avLst/>
          </a:prstGeom>
        </p:spPr>
      </p:pic>
      <p:sp>
        <p:nvSpPr>
          <p:cNvPr id="13" name="Espaço Reservado para Número de Slide 12">
            <a:extLst>
              <a:ext uri="{FF2B5EF4-FFF2-40B4-BE49-F238E27FC236}">
                <a16:creationId xmlns:a16="http://schemas.microsoft.com/office/drawing/2014/main" id="{5F0FCBDA-E4CB-6DE5-7367-A864681794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5B39C-3780-455C-80CA-14351220CBC6}" type="slidenum">
              <a:rPr lang="en-US" smtClean="0"/>
              <a:t>47</a:t>
            </a:fld>
            <a:endParaRPr lang="en-US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62FA117F-76F4-FE9A-466E-2D3D3E5D4C7F}"/>
              </a:ext>
            </a:extLst>
          </p:cNvPr>
          <p:cNvSpPr/>
          <p:nvPr/>
        </p:nvSpPr>
        <p:spPr>
          <a:xfrm>
            <a:off x="4301245" y="4247181"/>
            <a:ext cx="3480883" cy="6458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9FE558EF-5871-682B-7B0A-D59A82E25DB5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1945566" cy="931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err="1">
                <a:solidFill>
                  <a:srgbClr val="6E4F8A"/>
                </a:solidFill>
              </a:rPr>
              <a:t>Clonando</a:t>
            </a:r>
            <a:r>
              <a:rPr lang="en-US" b="1" dirty="0">
                <a:solidFill>
                  <a:srgbClr val="6E4F8A"/>
                </a:solidFill>
              </a:rPr>
              <a:t> um </a:t>
            </a:r>
            <a:r>
              <a:rPr lang="en-US" b="1" dirty="0" err="1">
                <a:solidFill>
                  <a:srgbClr val="6E4F8A"/>
                </a:solidFill>
              </a:rPr>
              <a:t>repositório</a:t>
            </a:r>
            <a:r>
              <a:rPr lang="en-US" b="1" dirty="0">
                <a:solidFill>
                  <a:srgbClr val="6E4F8A"/>
                </a:solidFill>
              </a:rPr>
              <a:t> do GitHub no RStudio</a:t>
            </a:r>
          </a:p>
        </p:txBody>
      </p:sp>
    </p:spTree>
    <p:extLst>
      <p:ext uri="{BB962C8B-B14F-4D97-AF65-F5344CB8AC3E}">
        <p14:creationId xmlns:p14="http://schemas.microsoft.com/office/powerpoint/2010/main" val="185404886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BDE82D-AF3B-3A39-AFBC-365248DD5A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ço Reservado para Número de Slide 12">
            <a:extLst>
              <a:ext uri="{FF2B5EF4-FFF2-40B4-BE49-F238E27FC236}">
                <a16:creationId xmlns:a16="http://schemas.microsoft.com/office/drawing/2014/main" id="{1F7D9860-56E5-C553-C785-6C4D3FE4D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5B39C-3780-455C-80CA-14351220CBC6}" type="slidenum">
              <a:rPr lang="en-US" smtClean="0"/>
              <a:t>48</a:t>
            </a:fld>
            <a:endParaRPr lang="en-US"/>
          </a:p>
        </p:txBody>
      </p: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4C8E514E-3666-5808-7F9B-42EA46868039}"/>
              </a:ext>
            </a:extLst>
          </p:cNvPr>
          <p:cNvGrpSpPr/>
          <p:nvPr/>
        </p:nvGrpSpPr>
        <p:grpSpPr>
          <a:xfrm>
            <a:off x="341001" y="1292550"/>
            <a:ext cx="3706708" cy="2670499"/>
            <a:chOff x="222868" y="1599944"/>
            <a:chExt cx="5077534" cy="3658111"/>
          </a:xfrm>
        </p:grpSpPr>
        <p:pic>
          <p:nvPicPr>
            <p:cNvPr id="4" name="Imagem 3" descr="Interface gráfica do usuário, Texto, Aplicativo, Email&#10;&#10;O conteúdo gerado por IA pode estar incorreto.">
              <a:extLst>
                <a:ext uri="{FF2B5EF4-FFF2-40B4-BE49-F238E27FC236}">
                  <a16:creationId xmlns:a16="http://schemas.microsoft.com/office/drawing/2014/main" id="{93053137-7570-A7DB-0BC6-F766FF7776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2868" y="1599944"/>
              <a:ext cx="5077534" cy="365811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6" name="Retângulo 5">
              <a:extLst>
                <a:ext uri="{FF2B5EF4-FFF2-40B4-BE49-F238E27FC236}">
                  <a16:creationId xmlns:a16="http://schemas.microsoft.com/office/drawing/2014/main" id="{712BAA67-D713-55CF-F235-FC708C5A0F28}"/>
                </a:ext>
              </a:extLst>
            </p:cNvPr>
            <p:cNvSpPr/>
            <p:nvPr/>
          </p:nvSpPr>
          <p:spPr>
            <a:xfrm>
              <a:off x="429636" y="2369743"/>
              <a:ext cx="4764934" cy="733380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10" name="Elipse 9">
            <a:extLst>
              <a:ext uri="{FF2B5EF4-FFF2-40B4-BE49-F238E27FC236}">
                <a16:creationId xmlns:a16="http://schemas.microsoft.com/office/drawing/2014/main" id="{D508063D-A259-A37B-D27C-9E0E56CD3D97}"/>
              </a:ext>
            </a:extLst>
          </p:cNvPr>
          <p:cNvSpPr/>
          <p:nvPr/>
        </p:nvSpPr>
        <p:spPr>
          <a:xfrm>
            <a:off x="341001" y="946293"/>
            <a:ext cx="202814" cy="202814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1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18160715-5F5E-1DB0-73F0-26AA62252AA0}"/>
              </a:ext>
            </a:extLst>
          </p:cNvPr>
          <p:cNvSpPr txBox="1"/>
          <p:nvPr/>
        </p:nvSpPr>
        <p:spPr>
          <a:xfrm>
            <a:off x="543815" y="931739"/>
            <a:ext cx="18277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100" dirty="0"/>
              <a:t>Escolher o Git como opção</a:t>
            </a:r>
          </a:p>
        </p:txBody>
      </p:sp>
      <p:sp>
        <p:nvSpPr>
          <p:cNvPr id="28" name="Título 1">
            <a:extLst>
              <a:ext uri="{FF2B5EF4-FFF2-40B4-BE49-F238E27FC236}">
                <a16:creationId xmlns:a16="http://schemas.microsoft.com/office/drawing/2014/main" id="{F31DA028-B0CA-6587-9456-87C30A7EF44A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1945566" cy="931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err="1">
                <a:solidFill>
                  <a:srgbClr val="6E4F8A"/>
                </a:solidFill>
              </a:rPr>
              <a:t>Clonando</a:t>
            </a:r>
            <a:r>
              <a:rPr lang="en-US" b="1" dirty="0">
                <a:solidFill>
                  <a:srgbClr val="6E4F8A"/>
                </a:solidFill>
              </a:rPr>
              <a:t> um </a:t>
            </a:r>
            <a:r>
              <a:rPr lang="en-US" b="1" dirty="0" err="1">
                <a:solidFill>
                  <a:srgbClr val="6E4F8A"/>
                </a:solidFill>
              </a:rPr>
              <a:t>repositório</a:t>
            </a:r>
            <a:r>
              <a:rPr lang="en-US" b="1" dirty="0">
                <a:solidFill>
                  <a:srgbClr val="6E4F8A"/>
                </a:solidFill>
              </a:rPr>
              <a:t> do GitHub no RStudio</a:t>
            </a:r>
          </a:p>
        </p:txBody>
      </p:sp>
    </p:spTree>
    <p:extLst>
      <p:ext uri="{BB962C8B-B14F-4D97-AF65-F5344CB8AC3E}">
        <p14:creationId xmlns:p14="http://schemas.microsoft.com/office/powerpoint/2010/main" val="181926863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CE636B-4ADC-913C-4676-ECE5CF976B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ço Reservado para Número de Slide 12">
            <a:extLst>
              <a:ext uri="{FF2B5EF4-FFF2-40B4-BE49-F238E27FC236}">
                <a16:creationId xmlns:a16="http://schemas.microsoft.com/office/drawing/2014/main" id="{0B14F65C-4B98-17D2-A90D-A87F243A6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5B39C-3780-455C-80CA-14351220CBC6}" type="slidenum">
              <a:rPr lang="en-US" smtClean="0"/>
              <a:t>49</a:t>
            </a:fld>
            <a:endParaRPr lang="en-US"/>
          </a:p>
        </p:txBody>
      </p: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2CC1C78B-F075-2EA3-74B5-AD7D952AF986}"/>
              </a:ext>
            </a:extLst>
          </p:cNvPr>
          <p:cNvGrpSpPr/>
          <p:nvPr/>
        </p:nvGrpSpPr>
        <p:grpSpPr>
          <a:xfrm>
            <a:off x="341001" y="1292550"/>
            <a:ext cx="3706708" cy="2670499"/>
            <a:chOff x="222868" y="1599944"/>
            <a:chExt cx="5077534" cy="3658111"/>
          </a:xfrm>
        </p:grpSpPr>
        <p:pic>
          <p:nvPicPr>
            <p:cNvPr id="4" name="Imagem 3" descr="Interface gráfica do usuário, Texto, Aplicativo, Email&#10;&#10;O conteúdo gerado por IA pode estar incorreto.">
              <a:extLst>
                <a:ext uri="{FF2B5EF4-FFF2-40B4-BE49-F238E27FC236}">
                  <a16:creationId xmlns:a16="http://schemas.microsoft.com/office/drawing/2014/main" id="{B19E849C-17B9-B12F-1DE2-4A044D7BCD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2868" y="1599944"/>
              <a:ext cx="5077534" cy="365811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6" name="Retângulo 5">
              <a:extLst>
                <a:ext uri="{FF2B5EF4-FFF2-40B4-BE49-F238E27FC236}">
                  <a16:creationId xmlns:a16="http://schemas.microsoft.com/office/drawing/2014/main" id="{08EC3093-AC8D-5EDA-CA2B-9B4A89E618F9}"/>
                </a:ext>
              </a:extLst>
            </p:cNvPr>
            <p:cNvSpPr/>
            <p:nvPr/>
          </p:nvSpPr>
          <p:spPr>
            <a:xfrm>
              <a:off x="429636" y="2369743"/>
              <a:ext cx="4764934" cy="733380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C5F581DD-20DA-0308-6BD0-DD40D963DA95}"/>
              </a:ext>
            </a:extLst>
          </p:cNvPr>
          <p:cNvGrpSpPr/>
          <p:nvPr/>
        </p:nvGrpSpPr>
        <p:grpSpPr>
          <a:xfrm>
            <a:off x="4165842" y="1292550"/>
            <a:ext cx="3716387" cy="2670499"/>
            <a:chOff x="5775139" y="1599944"/>
            <a:chExt cx="5077534" cy="3648584"/>
          </a:xfrm>
        </p:grpSpPr>
        <p:pic>
          <p:nvPicPr>
            <p:cNvPr id="8" name="Imagem 7" descr="Interface gráfica do usuário, Texto, Aplicativo, Email&#10;&#10;O conteúdo gerado por IA pode estar incorreto.">
              <a:extLst>
                <a:ext uri="{FF2B5EF4-FFF2-40B4-BE49-F238E27FC236}">
                  <a16:creationId xmlns:a16="http://schemas.microsoft.com/office/drawing/2014/main" id="{4DF1379A-BB4A-563F-BD81-9B43DD2C73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75139" y="1599944"/>
              <a:ext cx="5077534" cy="364858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9" name="Retângulo 8">
              <a:extLst>
                <a:ext uri="{FF2B5EF4-FFF2-40B4-BE49-F238E27FC236}">
                  <a16:creationId xmlns:a16="http://schemas.microsoft.com/office/drawing/2014/main" id="{F6FEB744-B1FF-64A5-AF8C-8F95A1526E39}"/>
                </a:ext>
              </a:extLst>
            </p:cNvPr>
            <p:cNvSpPr/>
            <p:nvPr/>
          </p:nvSpPr>
          <p:spPr>
            <a:xfrm>
              <a:off x="6997429" y="2454050"/>
              <a:ext cx="3031786" cy="48193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10" name="Elipse 9">
            <a:extLst>
              <a:ext uri="{FF2B5EF4-FFF2-40B4-BE49-F238E27FC236}">
                <a16:creationId xmlns:a16="http://schemas.microsoft.com/office/drawing/2014/main" id="{3903351E-0A74-FC52-1783-B48473045C50}"/>
              </a:ext>
            </a:extLst>
          </p:cNvPr>
          <p:cNvSpPr/>
          <p:nvPr/>
        </p:nvSpPr>
        <p:spPr>
          <a:xfrm>
            <a:off x="341001" y="946293"/>
            <a:ext cx="202814" cy="202814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1</a:t>
            </a:r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93DBAB2E-5B31-2780-C214-D28ACDAB73D8}"/>
              </a:ext>
            </a:extLst>
          </p:cNvPr>
          <p:cNvSpPr/>
          <p:nvPr/>
        </p:nvSpPr>
        <p:spPr>
          <a:xfrm>
            <a:off x="4266052" y="946293"/>
            <a:ext cx="202814" cy="202814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2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1FB70AD1-8141-5B3C-868C-C1EA614B2AD4}"/>
              </a:ext>
            </a:extLst>
          </p:cNvPr>
          <p:cNvSpPr txBox="1"/>
          <p:nvPr/>
        </p:nvSpPr>
        <p:spPr>
          <a:xfrm>
            <a:off x="4428138" y="932570"/>
            <a:ext cx="336021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100" dirty="0"/>
              <a:t>Colar o link da URL copiado do GitHub nesse campo</a:t>
            </a:r>
            <a:endParaRPr lang="en-US" sz="1100" dirty="0"/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D308084A-6C48-A9D7-760F-2395711BD81D}"/>
              </a:ext>
            </a:extLst>
          </p:cNvPr>
          <p:cNvSpPr txBox="1"/>
          <p:nvPr/>
        </p:nvSpPr>
        <p:spPr>
          <a:xfrm>
            <a:off x="543815" y="931739"/>
            <a:ext cx="18277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100" dirty="0"/>
              <a:t>Escolher o Git como opção</a:t>
            </a:r>
          </a:p>
        </p:txBody>
      </p: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68E37AFA-DDC8-D4DA-E1CB-6696E5B2E11D}"/>
              </a:ext>
            </a:extLst>
          </p:cNvPr>
          <p:cNvGrpSpPr/>
          <p:nvPr/>
        </p:nvGrpSpPr>
        <p:grpSpPr>
          <a:xfrm>
            <a:off x="4165841" y="4106492"/>
            <a:ext cx="3716387" cy="2670499"/>
            <a:chOff x="5775139" y="1599944"/>
            <a:chExt cx="5077534" cy="3648584"/>
          </a:xfrm>
        </p:grpSpPr>
        <p:pic>
          <p:nvPicPr>
            <p:cNvPr id="23" name="Imagem 22" descr="Interface gráfica do usuário, Texto, Aplicativo, Email&#10;&#10;O conteúdo gerado por IA pode estar incorreto.">
              <a:extLst>
                <a:ext uri="{FF2B5EF4-FFF2-40B4-BE49-F238E27FC236}">
                  <a16:creationId xmlns:a16="http://schemas.microsoft.com/office/drawing/2014/main" id="{8254A3C5-5514-CCBD-89A3-7B1F55DF5BF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75139" y="1599944"/>
              <a:ext cx="5077534" cy="364858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4" name="Retângulo 23">
              <a:extLst>
                <a:ext uri="{FF2B5EF4-FFF2-40B4-BE49-F238E27FC236}">
                  <a16:creationId xmlns:a16="http://schemas.microsoft.com/office/drawing/2014/main" id="{DD22A7C9-0229-1C4E-959D-7C91687935B3}"/>
                </a:ext>
              </a:extLst>
            </p:cNvPr>
            <p:cNvSpPr/>
            <p:nvPr/>
          </p:nvSpPr>
          <p:spPr>
            <a:xfrm>
              <a:off x="6997431" y="2942300"/>
              <a:ext cx="3031786" cy="48193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58620775-7808-AC63-65FE-F7C1DCED5EBB}"/>
              </a:ext>
            </a:extLst>
          </p:cNvPr>
          <p:cNvSpPr txBox="1"/>
          <p:nvPr/>
        </p:nvSpPr>
        <p:spPr>
          <a:xfrm>
            <a:off x="7882229" y="4289299"/>
            <a:ext cx="184543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dirty="0"/>
              <a:t>O nome será o mesmo do repositório do GitHub.</a:t>
            </a:r>
            <a:br>
              <a:rPr lang="pt-BR" sz="1100" dirty="0"/>
            </a:br>
            <a:r>
              <a:rPr lang="pt-BR" sz="1100" dirty="0"/>
              <a:t>Será preenchido automaticamente</a:t>
            </a: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76C8CAE4-5F75-B99D-AE18-683C9E03CC4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1945566" cy="931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err="1">
                <a:solidFill>
                  <a:srgbClr val="6E4F8A"/>
                </a:solidFill>
              </a:rPr>
              <a:t>Clonando</a:t>
            </a:r>
            <a:r>
              <a:rPr lang="en-US" b="1" dirty="0">
                <a:solidFill>
                  <a:srgbClr val="6E4F8A"/>
                </a:solidFill>
              </a:rPr>
              <a:t> um </a:t>
            </a:r>
            <a:r>
              <a:rPr lang="en-US" b="1" dirty="0" err="1">
                <a:solidFill>
                  <a:srgbClr val="6E4F8A"/>
                </a:solidFill>
              </a:rPr>
              <a:t>repositório</a:t>
            </a:r>
            <a:r>
              <a:rPr lang="en-US" b="1" dirty="0">
                <a:solidFill>
                  <a:srgbClr val="6E4F8A"/>
                </a:solidFill>
              </a:rPr>
              <a:t> do GitHub no RStudio</a:t>
            </a:r>
          </a:p>
        </p:txBody>
      </p:sp>
    </p:spTree>
    <p:extLst>
      <p:ext uri="{BB962C8B-B14F-4D97-AF65-F5344CB8AC3E}">
        <p14:creationId xmlns:p14="http://schemas.microsoft.com/office/powerpoint/2010/main" val="5246210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CDD7D6-A5A0-BD1F-BA7D-4FDA1F0037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m 16" descr="Interface gráfica do usuário, Texto, Aplicativo&#10;&#10;O conteúdo gerado por IA pode estar incorreto.">
            <a:extLst>
              <a:ext uri="{FF2B5EF4-FFF2-40B4-BE49-F238E27FC236}">
                <a16:creationId xmlns:a16="http://schemas.microsoft.com/office/drawing/2014/main" id="{3A2F892E-BA39-26C3-49A6-1B3741BEB7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768" y="787911"/>
            <a:ext cx="7976550" cy="599766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19B208C9-41D2-E8A1-A74C-9035C4E1E4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5523271" cy="931739"/>
          </a:xfrm>
        </p:spPr>
        <p:txBody>
          <a:bodyPr/>
          <a:lstStyle/>
          <a:p>
            <a:r>
              <a:rPr lang="en-US" b="1" dirty="0">
                <a:solidFill>
                  <a:srgbClr val="6E4F8A"/>
                </a:solidFill>
              </a:rPr>
              <a:t>Explorando RStudio</a:t>
            </a:r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411E57C1-B64B-4AFB-FDC4-6E6452468FA5}"/>
              </a:ext>
            </a:extLst>
          </p:cNvPr>
          <p:cNvSpPr/>
          <p:nvPr/>
        </p:nvSpPr>
        <p:spPr>
          <a:xfrm>
            <a:off x="1888868" y="1259866"/>
            <a:ext cx="202814" cy="202814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1</a:t>
            </a:r>
          </a:p>
        </p:txBody>
      </p:sp>
      <p:sp>
        <p:nvSpPr>
          <p:cNvPr id="13" name="Espaço Reservado para Número de Slide 12">
            <a:extLst>
              <a:ext uri="{FF2B5EF4-FFF2-40B4-BE49-F238E27FC236}">
                <a16:creationId xmlns:a16="http://schemas.microsoft.com/office/drawing/2014/main" id="{FB6FF07C-D103-4019-0A8A-93E864257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5B39C-3780-455C-80CA-14351220CBC6}" type="slidenum">
              <a:rPr lang="en-US" smtClean="0"/>
              <a:t>5</a:t>
            </a:fld>
            <a:endParaRPr lang="en-US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97A30A0F-A7AE-AEE8-7C98-AB7C5508BE22}"/>
              </a:ext>
            </a:extLst>
          </p:cNvPr>
          <p:cNvSpPr/>
          <p:nvPr/>
        </p:nvSpPr>
        <p:spPr>
          <a:xfrm>
            <a:off x="2123768" y="1180273"/>
            <a:ext cx="270297" cy="1480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55B5C062-67E1-4E2D-8ACC-6699ACD7089E}"/>
              </a:ext>
            </a:extLst>
          </p:cNvPr>
          <p:cNvSpPr txBox="1"/>
          <p:nvPr/>
        </p:nvSpPr>
        <p:spPr>
          <a:xfrm>
            <a:off x="603300" y="1234315"/>
            <a:ext cx="134844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 dirty="0"/>
              <a:t>Abrir um novo script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251814747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5C6A0E-992A-4CAF-2CA0-53D8BB7332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Interface gráfica do usuário, Texto, Aplicativo, Email&#10;&#10;O conteúdo gerado por IA pode estar incorreto.">
            <a:extLst>
              <a:ext uri="{FF2B5EF4-FFF2-40B4-BE49-F238E27FC236}">
                <a16:creationId xmlns:a16="http://schemas.microsoft.com/office/drawing/2014/main" id="{F6636F9D-14D7-6B17-0F82-78FD5EF1FF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0361" y="4105661"/>
            <a:ext cx="3716387" cy="2693336"/>
          </a:xfrm>
          <a:prstGeom prst="rect">
            <a:avLst/>
          </a:prstGeom>
        </p:spPr>
      </p:pic>
      <p:sp>
        <p:nvSpPr>
          <p:cNvPr id="13" name="Espaço Reservado para Número de Slide 12">
            <a:extLst>
              <a:ext uri="{FF2B5EF4-FFF2-40B4-BE49-F238E27FC236}">
                <a16:creationId xmlns:a16="http://schemas.microsoft.com/office/drawing/2014/main" id="{DD83BE25-96A2-3BB2-63D7-3C0E27455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8730" y="6516526"/>
            <a:ext cx="2743200" cy="365125"/>
          </a:xfrm>
        </p:spPr>
        <p:txBody>
          <a:bodyPr/>
          <a:lstStyle/>
          <a:p>
            <a:fld id="{79B5B39C-3780-455C-80CA-14351220CBC6}" type="slidenum">
              <a:rPr lang="en-US" smtClean="0"/>
              <a:t>50</a:t>
            </a:fld>
            <a:endParaRPr lang="en-US" dirty="0"/>
          </a:p>
        </p:txBody>
      </p: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8C489167-4BE7-AD18-3488-6256DE565449}"/>
              </a:ext>
            </a:extLst>
          </p:cNvPr>
          <p:cNvGrpSpPr/>
          <p:nvPr/>
        </p:nvGrpSpPr>
        <p:grpSpPr>
          <a:xfrm>
            <a:off x="341001" y="1292550"/>
            <a:ext cx="3706708" cy="2670499"/>
            <a:chOff x="222868" y="1599944"/>
            <a:chExt cx="5077534" cy="3658111"/>
          </a:xfrm>
        </p:grpSpPr>
        <p:pic>
          <p:nvPicPr>
            <p:cNvPr id="4" name="Imagem 3" descr="Interface gráfica do usuário, Texto, Aplicativo, Email&#10;&#10;O conteúdo gerado por IA pode estar incorreto.">
              <a:extLst>
                <a:ext uri="{FF2B5EF4-FFF2-40B4-BE49-F238E27FC236}">
                  <a16:creationId xmlns:a16="http://schemas.microsoft.com/office/drawing/2014/main" id="{EEB04E3A-7B21-FC55-44F3-ED813A86810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2868" y="1599944"/>
              <a:ext cx="5077534" cy="365811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6" name="Retângulo 5">
              <a:extLst>
                <a:ext uri="{FF2B5EF4-FFF2-40B4-BE49-F238E27FC236}">
                  <a16:creationId xmlns:a16="http://schemas.microsoft.com/office/drawing/2014/main" id="{307374FB-9D12-FE37-0E73-4C1D798340B3}"/>
                </a:ext>
              </a:extLst>
            </p:cNvPr>
            <p:cNvSpPr/>
            <p:nvPr/>
          </p:nvSpPr>
          <p:spPr>
            <a:xfrm>
              <a:off x="429636" y="2369743"/>
              <a:ext cx="4764934" cy="733380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3F702B3C-0C73-9099-11FA-8A32E197DC57}"/>
              </a:ext>
            </a:extLst>
          </p:cNvPr>
          <p:cNvGrpSpPr/>
          <p:nvPr/>
        </p:nvGrpSpPr>
        <p:grpSpPr>
          <a:xfrm>
            <a:off x="4165842" y="1292550"/>
            <a:ext cx="3716387" cy="2670499"/>
            <a:chOff x="5775139" y="1599944"/>
            <a:chExt cx="5077534" cy="3648584"/>
          </a:xfrm>
        </p:grpSpPr>
        <p:pic>
          <p:nvPicPr>
            <p:cNvPr id="8" name="Imagem 7" descr="Interface gráfica do usuário, Texto, Aplicativo, Email&#10;&#10;O conteúdo gerado por IA pode estar incorreto.">
              <a:extLst>
                <a:ext uri="{FF2B5EF4-FFF2-40B4-BE49-F238E27FC236}">
                  <a16:creationId xmlns:a16="http://schemas.microsoft.com/office/drawing/2014/main" id="{8985303F-FC62-6F3F-7B5D-D4D39747F9A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75139" y="1599944"/>
              <a:ext cx="5077534" cy="364858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9" name="Retângulo 8">
              <a:extLst>
                <a:ext uri="{FF2B5EF4-FFF2-40B4-BE49-F238E27FC236}">
                  <a16:creationId xmlns:a16="http://schemas.microsoft.com/office/drawing/2014/main" id="{F5CB330A-F540-AFDC-B825-E6CF4C93CCB4}"/>
                </a:ext>
              </a:extLst>
            </p:cNvPr>
            <p:cNvSpPr/>
            <p:nvPr/>
          </p:nvSpPr>
          <p:spPr>
            <a:xfrm>
              <a:off x="6997429" y="2454050"/>
              <a:ext cx="3031786" cy="48193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10" name="Elipse 9">
            <a:extLst>
              <a:ext uri="{FF2B5EF4-FFF2-40B4-BE49-F238E27FC236}">
                <a16:creationId xmlns:a16="http://schemas.microsoft.com/office/drawing/2014/main" id="{20B12167-33FB-AAC8-D2B9-88A6095AED71}"/>
              </a:ext>
            </a:extLst>
          </p:cNvPr>
          <p:cNvSpPr/>
          <p:nvPr/>
        </p:nvSpPr>
        <p:spPr>
          <a:xfrm>
            <a:off x="341001" y="946293"/>
            <a:ext cx="202814" cy="202814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1</a:t>
            </a:r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01358DB1-4F18-5EA2-3724-632C78B6A93E}"/>
              </a:ext>
            </a:extLst>
          </p:cNvPr>
          <p:cNvSpPr/>
          <p:nvPr/>
        </p:nvSpPr>
        <p:spPr>
          <a:xfrm>
            <a:off x="4266052" y="946293"/>
            <a:ext cx="202814" cy="202814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2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7B2B2220-9527-EE72-4998-4C8ADE5E9F7B}"/>
              </a:ext>
            </a:extLst>
          </p:cNvPr>
          <p:cNvSpPr txBox="1"/>
          <p:nvPr/>
        </p:nvSpPr>
        <p:spPr>
          <a:xfrm>
            <a:off x="4428138" y="932570"/>
            <a:ext cx="336021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100" dirty="0"/>
              <a:t>Colar o link da URL copiado do GitHub nesse campo</a:t>
            </a:r>
            <a:endParaRPr lang="en-US" sz="1100" dirty="0"/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C92BD262-A43A-270A-F6DD-B7C61091BE64}"/>
              </a:ext>
            </a:extLst>
          </p:cNvPr>
          <p:cNvSpPr txBox="1"/>
          <p:nvPr/>
        </p:nvSpPr>
        <p:spPr>
          <a:xfrm>
            <a:off x="543815" y="931739"/>
            <a:ext cx="18277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100" dirty="0"/>
              <a:t>Escolher o Git como opção</a:t>
            </a:r>
          </a:p>
        </p:txBody>
      </p: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678498B0-C7E7-F2F6-20FF-4EE5EFEF0406}"/>
              </a:ext>
            </a:extLst>
          </p:cNvPr>
          <p:cNvGrpSpPr/>
          <p:nvPr/>
        </p:nvGrpSpPr>
        <p:grpSpPr>
          <a:xfrm>
            <a:off x="8000362" y="1291719"/>
            <a:ext cx="3716387" cy="2670499"/>
            <a:chOff x="5775139" y="1599944"/>
            <a:chExt cx="5077534" cy="3648583"/>
          </a:xfrm>
        </p:grpSpPr>
        <p:pic>
          <p:nvPicPr>
            <p:cNvPr id="18" name="Imagem 17" descr="Interface gráfica do usuário, Texto, Aplicativo, Email&#10;&#10;O conteúdo gerado por IA pode estar incorreto.">
              <a:extLst>
                <a:ext uri="{FF2B5EF4-FFF2-40B4-BE49-F238E27FC236}">
                  <a16:creationId xmlns:a16="http://schemas.microsoft.com/office/drawing/2014/main" id="{026E949E-CF9D-BE70-8727-0766BBCB971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75139" y="1599944"/>
              <a:ext cx="5077534" cy="364858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9" name="Retângulo 18">
              <a:extLst>
                <a:ext uri="{FF2B5EF4-FFF2-40B4-BE49-F238E27FC236}">
                  <a16:creationId xmlns:a16="http://schemas.microsoft.com/office/drawing/2014/main" id="{78E07E49-2AD3-877A-CC72-C9B6C0E1BB1D}"/>
                </a:ext>
              </a:extLst>
            </p:cNvPr>
            <p:cNvSpPr/>
            <p:nvPr/>
          </p:nvSpPr>
          <p:spPr>
            <a:xfrm>
              <a:off x="6941420" y="3424235"/>
              <a:ext cx="3800495" cy="483704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20" name="Elipse 19">
            <a:extLst>
              <a:ext uri="{FF2B5EF4-FFF2-40B4-BE49-F238E27FC236}">
                <a16:creationId xmlns:a16="http://schemas.microsoft.com/office/drawing/2014/main" id="{44A9341F-4FED-9434-B785-67B117881655}"/>
              </a:ext>
            </a:extLst>
          </p:cNvPr>
          <p:cNvSpPr/>
          <p:nvPr/>
        </p:nvSpPr>
        <p:spPr>
          <a:xfrm>
            <a:off x="8100572" y="945462"/>
            <a:ext cx="202814" cy="202814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3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7C7F6FE1-99FB-16D5-0E71-A5A47B80FFDC}"/>
              </a:ext>
            </a:extLst>
          </p:cNvPr>
          <p:cNvSpPr txBox="1"/>
          <p:nvPr/>
        </p:nvSpPr>
        <p:spPr>
          <a:xfrm>
            <a:off x="8262658" y="931739"/>
            <a:ext cx="281038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100" dirty="0"/>
              <a:t>Escolher um local aonde a pasta será salva</a:t>
            </a:r>
            <a:endParaRPr lang="en-US" sz="1100" dirty="0"/>
          </a:p>
        </p:txBody>
      </p: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8B252560-E83C-6671-1E13-818973F94A2F}"/>
              </a:ext>
            </a:extLst>
          </p:cNvPr>
          <p:cNvGrpSpPr/>
          <p:nvPr/>
        </p:nvGrpSpPr>
        <p:grpSpPr>
          <a:xfrm>
            <a:off x="4165841" y="4106492"/>
            <a:ext cx="3716387" cy="2670499"/>
            <a:chOff x="5775139" y="1599944"/>
            <a:chExt cx="5077534" cy="3648584"/>
          </a:xfrm>
        </p:grpSpPr>
        <p:pic>
          <p:nvPicPr>
            <p:cNvPr id="23" name="Imagem 22" descr="Interface gráfica do usuário, Texto, Aplicativo, Email&#10;&#10;O conteúdo gerado por IA pode estar incorreto.">
              <a:extLst>
                <a:ext uri="{FF2B5EF4-FFF2-40B4-BE49-F238E27FC236}">
                  <a16:creationId xmlns:a16="http://schemas.microsoft.com/office/drawing/2014/main" id="{7134F901-8F37-9D11-8141-BFFCDB8DD6F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75139" y="1599944"/>
              <a:ext cx="5077534" cy="364858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4" name="Retângulo 23">
              <a:extLst>
                <a:ext uri="{FF2B5EF4-FFF2-40B4-BE49-F238E27FC236}">
                  <a16:creationId xmlns:a16="http://schemas.microsoft.com/office/drawing/2014/main" id="{5DAADD82-1AA3-D30B-9F97-A8E3F04147B9}"/>
                </a:ext>
              </a:extLst>
            </p:cNvPr>
            <p:cNvSpPr/>
            <p:nvPr/>
          </p:nvSpPr>
          <p:spPr>
            <a:xfrm>
              <a:off x="6997431" y="2942300"/>
              <a:ext cx="3031786" cy="48193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A7DCC8B2-7F09-4CEA-B9B7-26D0DE60844E}"/>
              </a:ext>
            </a:extLst>
          </p:cNvPr>
          <p:cNvSpPr txBox="1"/>
          <p:nvPr/>
        </p:nvSpPr>
        <p:spPr>
          <a:xfrm>
            <a:off x="1999221" y="4517169"/>
            <a:ext cx="184543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dirty="0"/>
              <a:t>O nome será o mesmo do repositório do GitHub.</a:t>
            </a:r>
            <a:br>
              <a:rPr lang="pt-BR" sz="1100" dirty="0"/>
            </a:br>
            <a:r>
              <a:rPr lang="pt-BR" sz="1100" dirty="0"/>
              <a:t>Será preenchido automaticamente</a:t>
            </a: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75CB7A5C-DDA0-016D-5AAF-6F390A57F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945566" cy="931739"/>
          </a:xfrm>
        </p:spPr>
        <p:txBody>
          <a:bodyPr>
            <a:normAutofit/>
          </a:bodyPr>
          <a:lstStyle/>
          <a:p>
            <a:r>
              <a:rPr lang="en-US" b="1" dirty="0" err="1">
                <a:solidFill>
                  <a:srgbClr val="6E4F8A"/>
                </a:solidFill>
              </a:rPr>
              <a:t>Clonando</a:t>
            </a:r>
            <a:r>
              <a:rPr lang="en-US" b="1" dirty="0">
                <a:solidFill>
                  <a:srgbClr val="6E4F8A"/>
                </a:solidFill>
              </a:rPr>
              <a:t> um </a:t>
            </a:r>
            <a:r>
              <a:rPr lang="en-US" b="1" dirty="0" err="1">
                <a:solidFill>
                  <a:srgbClr val="6E4F8A"/>
                </a:solidFill>
              </a:rPr>
              <a:t>repositório</a:t>
            </a:r>
            <a:r>
              <a:rPr lang="en-US" b="1" dirty="0">
                <a:solidFill>
                  <a:srgbClr val="6E4F8A"/>
                </a:solidFill>
              </a:rPr>
              <a:t> do GitHub no RStudio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9EB798BE-FDD2-0E92-7FA0-AD454743EC24}"/>
              </a:ext>
            </a:extLst>
          </p:cNvPr>
          <p:cNvSpPr/>
          <p:nvPr/>
        </p:nvSpPr>
        <p:spPr>
          <a:xfrm>
            <a:off x="8853995" y="4724870"/>
            <a:ext cx="2781687" cy="111406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26" name="Retângulo 25">
            <a:extLst>
              <a:ext uri="{FF2B5EF4-FFF2-40B4-BE49-F238E27FC236}">
                <a16:creationId xmlns:a16="http://schemas.microsoft.com/office/drawing/2014/main" id="{0D71C838-C86E-16CC-B8C1-05348EED850A}"/>
              </a:ext>
            </a:extLst>
          </p:cNvPr>
          <p:cNvSpPr/>
          <p:nvPr/>
        </p:nvSpPr>
        <p:spPr>
          <a:xfrm>
            <a:off x="10325904" y="6458148"/>
            <a:ext cx="747139" cy="31884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70646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4A3ED7-9605-02ED-3E22-F266A09D2A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F2E35DC4-5293-EA26-3FBD-D5BEFEE47C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5B39C-3780-455C-80CA-14351220CBC6}" type="slidenum">
              <a:rPr lang="en-US" smtClean="0"/>
              <a:t>51</a:t>
            </a:fld>
            <a:endParaRPr lang="en-US"/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B4E475EA-6FC5-440F-FF6C-ECE601D3D1EC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1945566" cy="931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err="1">
                <a:solidFill>
                  <a:srgbClr val="6E4F8A"/>
                </a:solidFill>
              </a:rPr>
              <a:t>Clonando</a:t>
            </a:r>
            <a:r>
              <a:rPr lang="en-US" b="1" dirty="0">
                <a:solidFill>
                  <a:srgbClr val="6E4F8A"/>
                </a:solidFill>
              </a:rPr>
              <a:t> um </a:t>
            </a:r>
            <a:r>
              <a:rPr lang="en-US" b="1" dirty="0" err="1">
                <a:solidFill>
                  <a:srgbClr val="6E4F8A"/>
                </a:solidFill>
              </a:rPr>
              <a:t>repositório</a:t>
            </a:r>
            <a:r>
              <a:rPr lang="en-US" b="1" dirty="0">
                <a:solidFill>
                  <a:srgbClr val="6E4F8A"/>
                </a:solidFill>
              </a:rPr>
              <a:t> do GitHub no RStudio</a:t>
            </a:r>
          </a:p>
        </p:txBody>
      </p:sp>
      <p:pic>
        <p:nvPicPr>
          <p:cNvPr id="3" name="Imagem 2" descr="Tela de computador com texto preto sobre fundo branco&#10;&#10;O conteúdo gerado por IA pode estar incorreto.">
            <a:extLst>
              <a:ext uri="{FF2B5EF4-FFF2-40B4-BE49-F238E27FC236}">
                <a16:creationId xmlns:a16="http://schemas.microsoft.com/office/drawing/2014/main" id="{79600122-B812-2537-96A0-172997F394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3458" y="892981"/>
            <a:ext cx="7886185" cy="5965019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7E8C30EE-345F-82B2-69D7-5A06BD0F425B}"/>
              </a:ext>
            </a:extLst>
          </p:cNvPr>
          <p:cNvSpPr/>
          <p:nvPr/>
        </p:nvSpPr>
        <p:spPr>
          <a:xfrm>
            <a:off x="2101810" y="895882"/>
            <a:ext cx="1125483" cy="19063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FFA8F8CA-4CD7-B879-C9C9-2FAA09104962}"/>
              </a:ext>
            </a:extLst>
          </p:cNvPr>
          <p:cNvSpPr txBox="1"/>
          <p:nvPr/>
        </p:nvSpPr>
        <p:spPr>
          <a:xfrm>
            <a:off x="246434" y="892981"/>
            <a:ext cx="1603102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/>
              <a:t>Tem o mesmo nome do repositório criado, pois escolhemos dar o mesmo nome para o projeto </a:t>
            </a:r>
            <a:r>
              <a:rPr lang="pt-BR" sz="1400" dirty="0" err="1"/>
              <a:t>RStudio</a:t>
            </a: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75517124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140944-9C16-9D5C-CE1D-6777C9517F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8EDC1A7-9F30-30D7-C383-C6E59FA9B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5B39C-3780-455C-80CA-14351220CBC6}" type="slidenum">
              <a:rPr lang="en-US" smtClean="0"/>
              <a:t>52</a:t>
            </a:fld>
            <a:endParaRPr lang="en-US"/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E4F3B060-55FD-0F49-5E26-92290CC5319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1945566" cy="931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err="1">
                <a:solidFill>
                  <a:srgbClr val="6E4F8A"/>
                </a:solidFill>
              </a:rPr>
              <a:t>Clonando</a:t>
            </a:r>
            <a:r>
              <a:rPr lang="en-US" b="1" dirty="0">
                <a:solidFill>
                  <a:srgbClr val="6E4F8A"/>
                </a:solidFill>
              </a:rPr>
              <a:t> um </a:t>
            </a:r>
            <a:r>
              <a:rPr lang="en-US" b="1" dirty="0" err="1">
                <a:solidFill>
                  <a:srgbClr val="6E4F8A"/>
                </a:solidFill>
              </a:rPr>
              <a:t>repositório</a:t>
            </a:r>
            <a:r>
              <a:rPr lang="en-US" b="1" dirty="0">
                <a:solidFill>
                  <a:srgbClr val="6E4F8A"/>
                </a:solidFill>
              </a:rPr>
              <a:t> do GitHub no RStudio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B8BE83FE-4A96-C1C0-1DF3-1746BC8FC585}"/>
              </a:ext>
            </a:extLst>
          </p:cNvPr>
          <p:cNvSpPr txBox="1"/>
          <p:nvPr/>
        </p:nvSpPr>
        <p:spPr>
          <a:xfrm>
            <a:off x="9803477" y="1188051"/>
            <a:ext cx="122234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/>
              <a:t>Aba de interação com </a:t>
            </a:r>
            <a:r>
              <a:rPr lang="pt-BR" sz="1400" b="1" dirty="0"/>
              <a:t>Git</a:t>
            </a:r>
            <a:endParaRPr lang="en-US" sz="1400" b="1" dirty="0"/>
          </a:p>
        </p:txBody>
      </p:sp>
      <p:pic>
        <p:nvPicPr>
          <p:cNvPr id="3" name="Imagem 2" descr="Tela de computador com texto preto sobre fundo branco&#10;&#10;O conteúdo gerado por IA pode estar incorreto.">
            <a:extLst>
              <a:ext uri="{FF2B5EF4-FFF2-40B4-BE49-F238E27FC236}">
                <a16:creationId xmlns:a16="http://schemas.microsoft.com/office/drawing/2014/main" id="{C6D3E906-6466-C84F-7DDF-F368A582BA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3458" y="892981"/>
            <a:ext cx="7886185" cy="5965019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CBA200F0-ABE6-3647-53ED-C7D8D60C96CB}"/>
              </a:ext>
            </a:extLst>
          </p:cNvPr>
          <p:cNvSpPr/>
          <p:nvPr/>
        </p:nvSpPr>
        <p:spPr>
          <a:xfrm>
            <a:off x="7773721" y="1475377"/>
            <a:ext cx="230546" cy="1640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B8DDE059-5647-84FF-5025-529260C0916A}"/>
              </a:ext>
            </a:extLst>
          </p:cNvPr>
          <p:cNvSpPr/>
          <p:nvPr/>
        </p:nvSpPr>
        <p:spPr>
          <a:xfrm>
            <a:off x="2101810" y="895882"/>
            <a:ext cx="1125483" cy="19063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BC86551C-89C8-45B8-3C66-9888CB9E9EFE}"/>
              </a:ext>
            </a:extLst>
          </p:cNvPr>
          <p:cNvSpPr txBox="1"/>
          <p:nvPr/>
        </p:nvSpPr>
        <p:spPr>
          <a:xfrm>
            <a:off x="246434" y="892981"/>
            <a:ext cx="1603102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/>
              <a:t>Tem o mesmo nome do repositório criado, pois escolhemos dar o mesmo nome para o projeto </a:t>
            </a:r>
            <a:r>
              <a:rPr lang="pt-BR" sz="1400" dirty="0" err="1"/>
              <a:t>RStudio</a:t>
            </a: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38790646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139854-BFDF-187D-3E6D-B9841E9A7C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5E28966-51BE-DC7E-8CB3-67BE45C60D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5B39C-3780-455C-80CA-14351220CBC6}" type="slidenum">
              <a:rPr lang="en-US" smtClean="0"/>
              <a:t>53</a:t>
            </a:fld>
            <a:endParaRPr lang="en-US"/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3468318C-FEA1-2020-D476-8EF8EFEB9013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1945566" cy="931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err="1">
                <a:solidFill>
                  <a:srgbClr val="6E4F8A"/>
                </a:solidFill>
              </a:rPr>
              <a:t>Clonando</a:t>
            </a:r>
            <a:r>
              <a:rPr lang="en-US" b="1" dirty="0">
                <a:solidFill>
                  <a:srgbClr val="6E4F8A"/>
                </a:solidFill>
              </a:rPr>
              <a:t> um </a:t>
            </a:r>
            <a:r>
              <a:rPr lang="en-US" b="1" dirty="0" err="1">
                <a:solidFill>
                  <a:srgbClr val="6E4F8A"/>
                </a:solidFill>
              </a:rPr>
              <a:t>repositório</a:t>
            </a:r>
            <a:r>
              <a:rPr lang="en-US" b="1" dirty="0">
                <a:solidFill>
                  <a:srgbClr val="6E4F8A"/>
                </a:solidFill>
              </a:rPr>
              <a:t> do GitHub no RStudio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38922780-33FA-9860-8535-8BF0DD7A4DD9}"/>
              </a:ext>
            </a:extLst>
          </p:cNvPr>
          <p:cNvSpPr txBox="1"/>
          <p:nvPr/>
        </p:nvSpPr>
        <p:spPr>
          <a:xfrm>
            <a:off x="9803477" y="1188051"/>
            <a:ext cx="122234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/>
              <a:t>Aba de interação com </a:t>
            </a:r>
            <a:r>
              <a:rPr lang="pt-BR" sz="1400" b="1" dirty="0"/>
              <a:t>Git</a:t>
            </a:r>
            <a:endParaRPr lang="en-US" sz="1400" b="1" dirty="0"/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FB32B99C-66AD-E6E1-A166-B2F269ADC737}"/>
              </a:ext>
            </a:extLst>
          </p:cNvPr>
          <p:cNvSpPr txBox="1"/>
          <p:nvPr/>
        </p:nvSpPr>
        <p:spPr>
          <a:xfrm>
            <a:off x="9859644" y="4007232"/>
            <a:ext cx="2332356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/>
              <a:t>Arquivos que estavam no repositório do GitHub </a:t>
            </a:r>
            <a:br>
              <a:rPr lang="pt-BR" sz="1400" dirty="0"/>
            </a:br>
            <a:br>
              <a:rPr lang="pt-BR" sz="1400" dirty="0"/>
            </a:br>
            <a:r>
              <a:rPr lang="pt-BR" sz="1400" dirty="0"/>
              <a:t>Aqui está vazio, pois criamos um repositório que só tem dados de acesso do github (.</a:t>
            </a:r>
            <a:r>
              <a:rPr lang="pt-BR" sz="1400" dirty="0" err="1"/>
              <a:t>gitgnore</a:t>
            </a:r>
            <a:r>
              <a:rPr lang="pt-BR" sz="1400" dirty="0"/>
              <a:t>)</a:t>
            </a:r>
          </a:p>
        </p:txBody>
      </p:sp>
      <p:pic>
        <p:nvPicPr>
          <p:cNvPr id="3" name="Imagem 2" descr="Tela de computador com texto preto sobre fundo branco&#10;&#10;O conteúdo gerado por IA pode estar incorreto.">
            <a:extLst>
              <a:ext uri="{FF2B5EF4-FFF2-40B4-BE49-F238E27FC236}">
                <a16:creationId xmlns:a16="http://schemas.microsoft.com/office/drawing/2014/main" id="{509292D2-E007-2FC0-7C9E-2C60AC627C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3458" y="892981"/>
            <a:ext cx="7886185" cy="5965019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4CCDAECA-63D2-D8EF-749B-46A085253500}"/>
              </a:ext>
            </a:extLst>
          </p:cNvPr>
          <p:cNvSpPr/>
          <p:nvPr/>
        </p:nvSpPr>
        <p:spPr>
          <a:xfrm>
            <a:off x="7773721" y="1475377"/>
            <a:ext cx="230546" cy="1640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A187EC2F-A0B6-0036-56EB-A05E823AD3FE}"/>
              </a:ext>
            </a:extLst>
          </p:cNvPr>
          <p:cNvSpPr/>
          <p:nvPr/>
        </p:nvSpPr>
        <p:spPr>
          <a:xfrm>
            <a:off x="6344747" y="4102036"/>
            <a:ext cx="3514896" cy="27559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0FE273A7-FCAB-0E65-99A2-F2C4A3C9A3F3}"/>
              </a:ext>
            </a:extLst>
          </p:cNvPr>
          <p:cNvSpPr/>
          <p:nvPr/>
        </p:nvSpPr>
        <p:spPr>
          <a:xfrm>
            <a:off x="2101810" y="895882"/>
            <a:ext cx="1125483" cy="19063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373853B6-2254-5549-929B-241AEC3A211E}"/>
              </a:ext>
            </a:extLst>
          </p:cNvPr>
          <p:cNvSpPr txBox="1"/>
          <p:nvPr/>
        </p:nvSpPr>
        <p:spPr>
          <a:xfrm>
            <a:off x="246434" y="892981"/>
            <a:ext cx="1603102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/>
              <a:t>Tem o mesmo nome do repositório criado, pois escolhemos dar o mesmo nome para o projeto </a:t>
            </a:r>
            <a:r>
              <a:rPr lang="pt-BR" sz="1400" dirty="0" err="1"/>
              <a:t>RStudio</a:t>
            </a: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91622288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D0A7EB-C2A0-376F-E355-298BC7A208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C2A44FC-5599-4635-5E5C-05F65970BC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5B39C-3780-455C-80CA-14351220CBC6}" type="slidenum">
              <a:rPr lang="en-US" smtClean="0"/>
              <a:t>54</a:t>
            </a:fld>
            <a:endParaRPr lang="en-US"/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B9093DE3-0291-4E66-7505-2A0854E7894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1945566" cy="931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err="1">
                <a:solidFill>
                  <a:srgbClr val="6E4F8A"/>
                </a:solidFill>
              </a:rPr>
              <a:t>Clonando</a:t>
            </a:r>
            <a:r>
              <a:rPr lang="en-US" b="1" dirty="0">
                <a:solidFill>
                  <a:srgbClr val="6E4F8A"/>
                </a:solidFill>
              </a:rPr>
              <a:t> um </a:t>
            </a:r>
            <a:r>
              <a:rPr lang="en-US" b="1" dirty="0" err="1">
                <a:solidFill>
                  <a:srgbClr val="6E4F8A"/>
                </a:solidFill>
              </a:rPr>
              <a:t>repositório</a:t>
            </a:r>
            <a:r>
              <a:rPr lang="en-US" b="1" dirty="0">
                <a:solidFill>
                  <a:srgbClr val="6E4F8A"/>
                </a:solidFill>
              </a:rPr>
              <a:t> do GitHub no RStudio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DFFAF89D-47B7-CFE1-EE3F-6CB116400B07}"/>
              </a:ext>
            </a:extLst>
          </p:cNvPr>
          <p:cNvSpPr txBox="1"/>
          <p:nvPr/>
        </p:nvSpPr>
        <p:spPr>
          <a:xfrm>
            <a:off x="9803477" y="1188051"/>
            <a:ext cx="122234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/>
              <a:t>Aba de interação com </a:t>
            </a:r>
            <a:r>
              <a:rPr lang="pt-BR" sz="1400" b="1" dirty="0"/>
              <a:t>Git</a:t>
            </a:r>
            <a:endParaRPr lang="en-US" sz="1400" b="1" dirty="0"/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1BD662C6-AAB7-3DCB-CA47-6908C1D52636}"/>
              </a:ext>
            </a:extLst>
          </p:cNvPr>
          <p:cNvSpPr txBox="1"/>
          <p:nvPr/>
        </p:nvSpPr>
        <p:spPr>
          <a:xfrm>
            <a:off x="9859644" y="4007232"/>
            <a:ext cx="2332356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/>
              <a:t>Arquivos que estavam no repositório do GitHub </a:t>
            </a:r>
            <a:br>
              <a:rPr lang="pt-BR" sz="1400" dirty="0"/>
            </a:br>
            <a:br>
              <a:rPr lang="pt-BR" sz="1400" dirty="0"/>
            </a:br>
            <a:r>
              <a:rPr lang="pt-BR" sz="1400" dirty="0"/>
              <a:t>Aqui está vazio, pois criamos um repositório que só tem dados de acesso do github (.</a:t>
            </a:r>
            <a:r>
              <a:rPr lang="pt-BR" sz="1400" dirty="0" err="1"/>
              <a:t>gitgnore</a:t>
            </a:r>
            <a:r>
              <a:rPr lang="pt-BR" sz="1400" dirty="0"/>
              <a:t>)</a:t>
            </a:r>
          </a:p>
        </p:txBody>
      </p:sp>
      <p:pic>
        <p:nvPicPr>
          <p:cNvPr id="3" name="Imagem 2" descr="Tela de computador com texto preto sobre fundo branco&#10;&#10;O conteúdo gerado por IA pode estar incorreto.">
            <a:extLst>
              <a:ext uri="{FF2B5EF4-FFF2-40B4-BE49-F238E27FC236}">
                <a16:creationId xmlns:a16="http://schemas.microsoft.com/office/drawing/2014/main" id="{69FCE6B5-5092-E700-852D-A91F22DA6C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3458" y="892981"/>
            <a:ext cx="7886185" cy="5965019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8C5DD03F-553B-C00E-A93D-6CCF734030CB}"/>
              </a:ext>
            </a:extLst>
          </p:cNvPr>
          <p:cNvSpPr/>
          <p:nvPr/>
        </p:nvSpPr>
        <p:spPr>
          <a:xfrm>
            <a:off x="7773721" y="1475377"/>
            <a:ext cx="230546" cy="1640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4D993D08-B5D7-3BA3-10ED-2C4C76834730}"/>
              </a:ext>
            </a:extLst>
          </p:cNvPr>
          <p:cNvSpPr/>
          <p:nvPr/>
        </p:nvSpPr>
        <p:spPr>
          <a:xfrm>
            <a:off x="6344747" y="4102036"/>
            <a:ext cx="3514896" cy="27559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82B0749D-5C36-94F6-5BA2-F08647F9C91E}"/>
              </a:ext>
            </a:extLst>
          </p:cNvPr>
          <p:cNvSpPr/>
          <p:nvPr/>
        </p:nvSpPr>
        <p:spPr>
          <a:xfrm>
            <a:off x="2101810" y="895882"/>
            <a:ext cx="1125483" cy="19063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2E171B0D-52E7-A2EB-E65C-2A0E75D3AA75}"/>
              </a:ext>
            </a:extLst>
          </p:cNvPr>
          <p:cNvSpPr txBox="1"/>
          <p:nvPr/>
        </p:nvSpPr>
        <p:spPr>
          <a:xfrm>
            <a:off x="246434" y="892981"/>
            <a:ext cx="1603102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/>
              <a:t>Tem o mesmo nome do repositório criado, pois escolhemos dar o mesmo nome para o projeto </a:t>
            </a:r>
            <a:r>
              <a:rPr lang="pt-BR" sz="1400" dirty="0" err="1"/>
              <a:t>RStudio</a:t>
            </a: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69411062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FF5D3B-EC01-3F1D-DB11-AB17B9493C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 descr="Tela de computador com texto preto sobre fundo branco&#10;&#10;O conteúdo gerado por IA pode estar incorreto.">
            <a:extLst>
              <a:ext uri="{FF2B5EF4-FFF2-40B4-BE49-F238E27FC236}">
                <a16:creationId xmlns:a16="http://schemas.microsoft.com/office/drawing/2014/main" id="{0795E56B-E29A-80E0-835A-4E2CF90C66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3458" y="892981"/>
            <a:ext cx="7886185" cy="5955012"/>
          </a:xfrm>
          <a:prstGeom prst="rect">
            <a:avLst/>
          </a:prstGeom>
        </p:spPr>
      </p:pic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860E7AD-D69F-49D9-8388-0D3C5C959E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5B39C-3780-455C-80CA-14351220CBC6}" type="slidenum">
              <a:rPr lang="en-US" smtClean="0"/>
              <a:t>55</a:t>
            </a:fld>
            <a:endParaRPr lang="en-US"/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19A5293E-19A3-E95D-A9D6-2E5B25BCF42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1945566" cy="931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err="1">
                <a:solidFill>
                  <a:srgbClr val="6E4F8A"/>
                </a:solidFill>
              </a:rPr>
              <a:t>Clonando</a:t>
            </a:r>
            <a:r>
              <a:rPr lang="en-US" b="1" dirty="0">
                <a:solidFill>
                  <a:srgbClr val="6E4F8A"/>
                </a:solidFill>
              </a:rPr>
              <a:t> um </a:t>
            </a:r>
            <a:r>
              <a:rPr lang="en-US" b="1" dirty="0" err="1">
                <a:solidFill>
                  <a:srgbClr val="6E4F8A"/>
                </a:solidFill>
              </a:rPr>
              <a:t>repositório</a:t>
            </a:r>
            <a:r>
              <a:rPr lang="en-US" b="1" dirty="0">
                <a:solidFill>
                  <a:srgbClr val="6E4F8A"/>
                </a:solidFill>
              </a:rPr>
              <a:t> do GitHub no RStudio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23F88018-7DA8-CCA5-FA24-699C1A188978}"/>
              </a:ext>
            </a:extLst>
          </p:cNvPr>
          <p:cNvSpPr txBox="1"/>
          <p:nvPr/>
        </p:nvSpPr>
        <p:spPr>
          <a:xfrm>
            <a:off x="6410882" y="2884386"/>
            <a:ext cx="1211880" cy="43088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050" dirty="0"/>
              <a:t>Clique aqui para criar uma pasta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CD72EB94-4116-4632-0978-72877BCD4CA0}"/>
              </a:ext>
            </a:extLst>
          </p:cNvPr>
          <p:cNvSpPr/>
          <p:nvPr/>
        </p:nvSpPr>
        <p:spPr>
          <a:xfrm>
            <a:off x="6373737" y="3643848"/>
            <a:ext cx="469885" cy="1640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6064C353-32AC-D4F1-211D-BA69F2A0097C}"/>
              </a:ext>
            </a:extLst>
          </p:cNvPr>
          <p:cNvSpPr/>
          <p:nvPr/>
        </p:nvSpPr>
        <p:spPr>
          <a:xfrm>
            <a:off x="4070484" y="3398025"/>
            <a:ext cx="2175041" cy="10186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AA307AA6-0510-BB00-E559-E89D7F2292E7}"/>
              </a:ext>
            </a:extLst>
          </p:cNvPr>
          <p:cNvSpPr/>
          <p:nvPr/>
        </p:nvSpPr>
        <p:spPr>
          <a:xfrm>
            <a:off x="4174001" y="3843220"/>
            <a:ext cx="469885" cy="1640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75C4B773-5DE7-6256-5733-072BBC90F493}"/>
              </a:ext>
            </a:extLst>
          </p:cNvPr>
          <p:cNvSpPr/>
          <p:nvPr/>
        </p:nvSpPr>
        <p:spPr>
          <a:xfrm>
            <a:off x="5074023" y="4173899"/>
            <a:ext cx="469885" cy="1640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1F7842C6-D161-8266-0783-E77DF0845D7D}"/>
              </a:ext>
            </a:extLst>
          </p:cNvPr>
          <p:cNvSpPr/>
          <p:nvPr/>
        </p:nvSpPr>
        <p:spPr>
          <a:xfrm>
            <a:off x="6727207" y="3398025"/>
            <a:ext cx="202814" cy="202814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1</a:t>
            </a:r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4855DB25-2549-6D80-1178-23F98C5D4A0B}"/>
              </a:ext>
            </a:extLst>
          </p:cNvPr>
          <p:cNvSpPr/>
          <p:nvPr/>
        </p:nvSpPr>
        <p:spPr>
          <a:xfrm>
            <a:off x="3971187" y="3112459"/>
            <a:ext cx="202814" cy="202814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2</a:t>
            </a:r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428FEB85-A7EC-C8D8-CE68-9A8611A99E9C}"/>
              </a:ext>
            </a:extLst>
          </p:cNvPr>
          <p:cNvSpPr/>
          <p:nvPr/>
        </p:nvSpPr>
        <p:spPr>
          <a:xfrm>
            <a:off x="4681913" y="3805967"/>
            <a:ext cx="202814" cy="202814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3</a:t>
            </a:r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1119081C-1D3F-1728-39F8-71DD3305630F}"/>
              </a:ext>
            </a:extLst>
          </p:cNvPr>
          <p:cNvSpPr/>
          <p:nvPr/>
        </p:nvSpPr>
        <p:spPr>
          <a:xfrm>
            <a:off x="4829372" y="4135097"/>
            <a:ext cx="202814" cy="202814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4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6D4D50C1-6660-DB0B-D293-DD5660EE679D}"/>
              </a:ext>
            </a:extLst>
          </p:cNvPr>
          <p:cNvSpPr txBox="1"/>
          <p:nvPr/>
        </p:nvSpPr>
        <p:spPr>
          <a:xfrm>
            <a:off x="2794498" y="3572172"/>
            <a:ext cx="1211880" cy="73866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050" dirty="0"/>
              <a:t>De esse nome para a pasta que será criada</a:t>
            </a:r>
            <a:br>
              <a:rPr lang="pt-BR" sz="1050" dirty="0"/>
            </a:br>
            <a:r>
              <a:rPr lang="pt-BR" sz="1050" dirty="0"/>
              <a:t>‘00_scripts’</a:t>
            </a:r>
          </a:p>
        </p:txBody>
      </p:sp>
    </p:spTree>
    <p:extLst>
      <p:ext uri="{BB962C8B-B14F-4D97-AF65-F5344CB8AC3E}">
        <p14:creationId xmlns:p14="http://schemas.microsoft.com/office/powerpoint/2010/main" val="307982347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30E4DB-6CF2-C671-69F6-F0C6261550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 descr="Tela de computador com texto preto sobre fundo branco&#10;&#10;O conteúdo gerado por IA pode estar incorreto.">
            <a:extLst>
              <a:ext uri="{FF2B5EF4-FFF2-40B4-BE49-F238E27FC236}">
                <a16:creationId xmlns:a16="http://schemas.microsoft.com/office/drawing/2014/main" id="{A5355A43-7CFF-4A00-CDEB-30B749F8F0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3458" y="892981"/>
            <a:ext cx="7886185" cy="5964678"/>
          </a:xfrm>
          <a:prstGeom prst="rect">
            <a:avLst/>
          </a:prstGeom>
        </p:spPr>
      </p:pic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0CA6EC6-164E-BF36-B7E9-CBDEFDC86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5B39C-3780-455C-80CA-14351220CBC6}" type="slidenum">
              <a:rPr lang="en-US" smtClean="0"/>
              <a:t>56</a:t>
            </a:fld>
            <a:endParaRPr lang="en-US"/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C4DF7A41-4C0E-C29D-24C6-068E24C18D9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1945566" cy="931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err="1">
                <a:solidFill>
                  <a:srgbClr val="6E4F8A"/>
                </a:solidFill>
              </a:rPr>
              <a:t>Clonando</a:t>
            </a:r>
            <a:r>
              <a:rPr lang="en-US" b="1" dirty="0">
                <a:solidFill>
                  <a:srgbClr val="6E4F8A"/>
                </a:solidFill>
              </a:rPr>
              <a:t> um </a:t>
            </a:r>
            <a:r>
              <a:rPr lang="en-US" b="1" dirty="0" err="1">
                <a:solidFill>
                  <a:srgbClr val="6E4F8A"/>
                </a:solidFill>
              </a:rPr>
              <a:t>repositório</a:t>
            </a:r>
            <a:r>
              <a:rPr lang="en-US" b="1" dirty="0">
                <a:solidFill>
                  <a:srgbClr val="6E4F8A"/>
                </a:solidFill>
              </a:rPr>
              <a:t> do GitHub no RStudio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0C5A7731-9D76-ADBF-EA12-12BA0EE2D286}"/>
              </a:ext>
            </a:extLst>
          </p:cNvPr>
          <p:cNvSpPr/>
          <p:nvPr/>
        </p:nvSpPr>
        <p:spPr>
          <a:xfrm>
            <a:off x="6368613" y="4501510"/>
            <a:ext cx="834045" cy="2028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35029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C90AAA-F7C4-F523-FC69-08BE13ADE7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Tela de computador com texto preto sobre fundo branco&#10;&#10;O conteúdo gerado por IA pode estar incorreto.">
            <a:extLst>
              <a:ext uri="{FF2B5EF4-FFF2-40B4-BE49-F238E27FC236}">
                <a16:creationId xmlns:a16="http://schemas.microsoft.com/office/drawing/2014/main" id="{5B7F5CB5-6A35-578B-E862-ACEFE014B4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3458" y="892981"/>
            <a:ext cx="7888571" cy="5965019"/>
          </a:xfrm>
          <a:prstGeom prst="rect">
            <a:avLst/>
          </a:prstGeom>
        </p:spPr>
      </p:pic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AA4B9CB2-D025-A15C-9B10-E73D24600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5B39C-3780-455C-80CA-14351220CBC6}" type="slidenum">
              <a:rPr lang="en-US" smtClean="0"/>
              <a:t>57</a:t>
            </a:fld>
            <a:endParaRPr lang="en-US"/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54E79048-0817-DD26-7791-F27EBDDD2B8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1945566" cy="931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err="1">
                <a:solidFill>
                  <a:srgbClr val="6E4F8A"/>
                </a:solidFill>
              </a:rPr>
              <a:t>Clonando</a:t>
            </a:r>
            <a:r>
              <a:rPr lang="en-US" b="1" dirty="0">
                <a:solidFill>
                  <a:srgbClr val="6E4F8A"/>
                </a:solidFill>
              </a:rPr>
              <a:t> um </a:t>
            </a:r>
            <a:r>
              <a:rPr lang="en-US" b="1" dirty="0" err="1">
                <a:solidFill>
                  <a:srgbClr val="6E4F8A"/>
                </a:solidFill>
              </a:rPr>
              <a:t>repositório</a:t>
            </a:r>
            <a:r>
              <a:rPr lang="en-US" b="1" dirty="0">
                <a:solidFill>
                  <a:srgbClr val="6E4F8A"/>
                </a:solidFill>
              </a:rPr>
              <a:t> do GitHub no RStudio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D9D0D493-219A-3BEF-79CE-625A72366A75}"/>
              </a:ext>
            </a:extLst>
          </p:cNvPr>
          <p:cNvSpPr/>
          <p:nvPr/>
        </p:nvSpPr>
        <p:spPr>
          <a:xfrm>
            <a:off x="2280024" y="1771381"/>
            <a:ext cx="1728784" cy="1717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AE27D58F-58F5-DD66-3632-8FDE07BA7410}"/>
              </a:ext>
            </a:extLst>
          </p:cNvPr>
          <p:cNvSpPr txBox="1"/>
          <p:nvPr/>
        </p:nvSpPr>
        <p:spPr>
          <a:xfrm>
            <a:off x="4059093" y="1771381"/>
            <a:ext cx="1972055" cy="73866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050" dirty="0"/>
              <a:t>Com o cursos do mouse </a:t>
            </a:r>
            <a:r>
              <a:rPr lang="pt-BR" sz="1050" b="1" dirty="0"/>
              <a:t>posicionado</a:t>
            </a:r>
            <a:r>
              <a:rPr lang="pt-BR" sz="1050" dirty="0"/>
              <a:t> em qualquer parte da linha </a:t>
            </a:r>
            <a:r>
              <a:rPr lang="pt-BR" sz="1050" b="1" dirty="0"/>
              <a:t>1</a:t>
            </a:r>
            <a:r>
              <a:rPr lang="pt-BR" sz="1050" dirty="0"/>
              <a:t>, aperte </a:t>
            </a:r>
            <a:r>
              <a:rPr lang="pt-BR" sz="1050" b="1" u="sng" dirty="0" err="1"/>
              <a:t>Ctrl+R</a:t>
            </a:r>
            <a:r>
              <a:rPr lang="pt-BR" sz="1050" dirty="0"/>
              <a:t> para </a:t>
            </a:r>
            <a:r>
              <a:rPr lang="pt-BR" sz="1050" b="1" dirty="0"/>
              <a:t>executar</a:t>
            </a:r>
            <a:r>
              <a:rPr lang="pt-BR" sz="1050" dirty="0"/>
              <a:t> essa linha</a:t>
            </a:r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0D3BEBB4-5BE5-9735-8CB9-93424E3F8852}"/>
              </a:ext>
            </a:extLst>
          </p:cNvPr>
          <p:cNvSpPr/>
          <p:nvPr/>
        </p:nvSpPr>
        <p:spPr>
          <a:xfrm>
            <a:off x="3831137" y="1943101"/>
            <a:ext cx="202814" cy="202814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29308111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A656C3-A651-2F2C-6535-0B65EED650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Tela de computador com texto preto sobre fundo branco&#10;&#10;O conteúdo gerado por IA pode estar incorreto.">
            <a:extLst>
              <a:ext uri="{FF2B5EF4-FFF2-40B4-BE49-F238E27FC236}">
                <a16:creationId xmlns:a16="http://schemas.microsoft.com/office/drawing/2014/main" id="{1C7CD426-49E3-1076-7861-B094394CA7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3458" y="892981"/>
            <a:ext cx="7888571" cy="5965019"/>
          </a:xfrm>
          <a:prstGeom prst="rect">
            <a:avLst/>
          </a:prstGeom>
        </p:spPr>
      </p:pic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3F15342-02F7-1AC5-9C27-6C9C4F2B31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5B39C-3780-455C-80CA-14351220CBC6}" type="slidenum">
              <a:rPr lang="en-US" smtClean="0"/>
              <a:t>58</a:t>
            </a:fld>
            <a:endParaRPr lang="en-US"/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C12BE970-9317-AB4E-11BE-B41F3F1F836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1945566" cy="931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err="1">
                <a:solidFill>
                  <a:srgbClr val="6E4F8A"/>
                </a:solidFill>
              </a:rPr>
              <a:t>Clonando</a:t>
            </a:r>
            <a:r>
              <a:rPr lang="en-US" b="1" dirty="0">
                <a:solidFill>
                  <a:srgbClr val="6E4F8A"/>
                </a:solidFill>
              </a:rPr>
              <a:t> um </a:t>
            </a:r>
            <a:r>
              <a:rPr lang="en-US" b="1" dirty="0" err="1">
                <a:solidFill>
                  <a:srgbClr val="6E4F8A"/>
                </a:solidFill>
              </a:rPr>
              <a:t>repositório</a:t>
            </a:r>
            <a:r>
              <a:rPr lang="en-US" b="1" dirty="0">
                <a:solidFill>
                  <a:srgbClr val="6E4F8A"/>
                </a:solidFill>
              </a:rPr>
              <a:t> do GitHub no RStudio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72DFE7C0-E40E-8AA8-26C6-4057B1CB74D4}"/>
              </a:ext>
            </a:extLst>
          </p:cNvPr>
          <p:cNvSpPr/>
          <p:nvPr/>
        </p:nvSpPr>
        <p:spPr>
          <a:xfrm>
            <a:off x="2280024" y="1771381"/>
            <a:ext cx="1728784" cy="1717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BD2F8EB5-A1A9-6C30-C9E2-E6C53935C1DB}"/>
              </a:ext>
            </a:extLst>
          </p:cNvPr>
          <p:cNvSpPr txBox="1"/>
          <p:nvPr/>
        </p:nvSpPr>
        <p:spPr>
          <a:xfrm>
            <a:off x="4059093" y="1771381"/>
            <a:ext cx="1972055" cy="73866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050" dirty="0"/>
              <a:t>Com o cursos do mouse </a:t>
            </a:r>
            <a:r>
              <a:rPr lang="pt-BR" sz="1050" b="1" dirty="0"/>
              <a:t>posicionado</a:t>
            </a:r>
            <a:r>
              <a:rPr lang="pt-BR" sz="1050" dirty="0"/>
              <a:t> em qualquer parte da linha </a:t>
            </a:r>
            <a:r>
              <a:rPr lang="pt-BR" sz="1050" b="1" dirty="0"/>
              <a:t>1</a:t>
            </a:r>
            <a:r>
              <a:rPr lang="pt-BR" sz="1050" dirty="0"/>
              <a:t>, aperte </a:t>
            </a:r>
            <a:r>
              <a:rPr lang="pt-BR" sz="1050" b="1" u="sng" dirty="0" err="1"/>
              <a:t>Ctrl+R</a:t>
            </a:r>
            <a:r>
              <a:rPr lang="pt-BR" sz="1050" dirty="0"/>
              <a:t> para </a:t>
            </a:r>
            <a:r>
              <a:rPr lang="pt-BR" sz="1050" b="1" dirty="0"/>
              <a:t>executar</a:t>
            </a:r>
            <a:r>
              <a:rPr lang="pt-BR" sz="1050" dirty="0"/>
              <a:t> essa linha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F4EF4DFA-6E25-65F2-6B6E-E651C849C083}"/>
              </a:ext>
            </a:extLst>
          </p:cNvPr>
          <p:cNvSpPr/>
          <p:nvPr/>
        </p:nvSpPr>
        <p:spPr>
          <a:xfrm>
            <a:off x="1995294" y="6405081"/>
            <a:ext cx="2013513" cy="24377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523FD28C-C26A-2972-32AA-51CAD5C8E4F6}"/>
              </a:ext>
            </a:extLst>
          </p:cNvPr>
          <p:cNvSpPr txBox="1"/>
          <p:nvPr/>
        </p:nvSpPr>
        <p:spPr>
          <a:xfrm>
            <a:off x="481687" y="6035749"/>
            <a:ext cx="1454968" cy="73866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050" dirty="0"/>
              <a:t>Se tudo der certo, a mesma mensagem será exibida na aba do console</a:t>
            </a:r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475BD95A-F139-A44D-11E3-B2B281F804C3}"/>
              </a:ext>
            </a:extLst>
          </p:cNvPr>
          <p:cNvSpPr/>
          <p:nvPr/>
        </p:nvSpPr>
        <p:spPr>
          <a:xfrm>
            <a:off x="3831137" y="1943101"/>
            <a:ext cx="202814" cy="202814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1</a:t>
            </a:r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CF36BF91-5FA5-9917-072C-CB60C7986F6E}"/>
              </a:ext>
            </a:extLst>
          </p:cNvPr>
          <p:cNvSpPr/>
          <p:nvPr/>
        </p:nvSpPr>
        <p:spPr>
          <a:xfrm>
            <a:off x="4059093" y="6437505"/>
            <a:ext cx="202814" cy="202814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88051327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09924E-BDEE-01E0-FF22-B4D11BE6DC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9412305F-0210-7B7F-AA5E-9517388433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5B39C-3780-455C-80CA-14351220CBC6}" type="slidenum">
              <a:rPr lang="en-US" smtClean="0"/>
              <a:t>59</a:t>
            </a:fld>
            <a:endParaRPr lang="en-US"/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B2765B89-42EA-4DAA-D8D3-8F34F5FCD7F2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1945566" cy="931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err="1">
                <a:solidFill>
                  <a:srgbClr val="6E4F8A"/>
                </a:solidFill>
              </a:rPr>
              <a:t>Clonando</a:t>
            </a:r>
            <a:r>
              <a:rPr lang="en-US" b="1" dirty="0">
                <a:solidFill>
                  <a:srgbClr val="6E4F8A"/>
                </a:solidFill>
              </a:rPr>
              <a:t> um </a:t>
            </a:r>
            <a:r>
              <a:rPr lang="en-US" b="1" dirty="0" err="1">
                <a:solidFill>
                  <a:srgbClr val="6E4F8A"/>
                </a:solidFill>
              </a:rPr>
              <a:t>repositório</a:t>
            </a:r>
            <a:r>
              <a:rPr lang="en-US" b="1" dirty="0">
                <a:solidFill>
                  <a:srgbClr val="6E4F8A"/>
                </a:solidFill>
              </a:rPr>
              <a:t> do GitHub no RStudio</a:t>
            </a:r>
          </a:p>
        </p:txBody>
      </p:sp>
      <p:pic>
        <p:nvPicPr>
          <p:cNvPr id="3" name="Imagem 2" descr="Tela de computador&#10;&#10;O conteúdo gerado por IA pode estar incorreto.">
            <a:extLst>
              <a:ext uri="{FF2B5EF4-FFF2-40B4-BE49-F238E27FC236}">
                <a16:creationId xmlns:a16="http://schemas.microsoft.com/office/drawing/2014/main" id="{8D5F1122-373C-FC0A-28A4-DACB847A77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6387" y="680914"/>
            <a:ext cx="7892792" cy="5926261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93894480-807B-06DF-349F-5A9ADD8EAF93}"/>
              </a:ext>
            </a:extLst>
          </p:cNvPr>
          <p:cNvSpPr/>
          <p:nvPr/>
        </p:nvSpPr>
        <p:spPr>
          <a:xfrm>
            <a:off x="2630914" y="1368879"/>
            <a:ext cx="163801" cy="24377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7FD1B26C-3372-1139-FC68-F9E96468B94B}"/>
              </a:ext>
            </a:extLst>
          </p:cNvPr>
          <p:cNvSpPr/>
          <p:nvPr/>
        </p:nvSpPr>
        <p:spPr>
          <a:xfrm>
            <a:off x="2794715" y="1166065"/>
            <a:ext cx="202814" cy="202814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1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59E240F4-DDB9-A1B5-975D-145E7632341D}"/>
              </a:ext>
            </a:extLst>
          </p:cNvPr>
          <p:cNvSpPr txBox="1"/>
          <p:nvPr/>
        </p:nvSpPr>
        <p:spPr>
          <a:xfrm>
            <a:off x="800215" y="1155683"/>
            <a:ext cx="1144272" cy="4154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050" dirty="0"/>
              <a:t>Vamos salvar esse script</a:t>
            </a:r>
          </a:p>
        </p:txBody>
      </p:sp>
    </p:spTree>
    <p:extLst>
      <p:ext uri="{BB962C8B-B14F-4D97-AF65-F5344CB8AC3E}">
        <p14:creationId xmlns:p14="http://schemas.microsoft.com/office/powerpoint/2010/main" val="1181355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19B7AA-B9BE-5C95-D9AC-F455C115F8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Tela de computador com texto preto sobre fundo branco&#10;&#10;O conteúdo gerado por IA pode estar incorreto.">
            <a:extLst>
              <a:ext uri="{FF2B5EF4-FFF2-40B4-BE49-F238E27FC236}">
                <a16:creationId xmlns:a16="http://schemas.microsoft.com/office/drawing/2014/main" id="{6C7D5D01-DB62-2B83-84AE-B662203B4B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769" y="787911"/>
            <a:ext cx="8008636" cy="605217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E78C52E-BB38-325A-43E9-826BF7081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5523271" cy="931739"/>
          </a:xfrm>
        </p:spPr>
        <p:txBody>
          <a:bodyPr/>
          <a:lstStyle/>
          <a:p>
            <a:r>
              <a:rPr lang="en-US" b="1" dirty="0">
                <a:solidFill>
                  <a:srgbClr val="6E4F8A"/>
                </a:solidFill>
              </a:rPr>
              <a:t>Explorando RStudio</a:t>
            </a:r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00DBF29D-95CF-090A-54B0-ED38DE2E024B}"/>
              </a:ext>
            </a:extLst>
          </p:cNvPr>
          <p:cNvSpPr/>
          <p:nvPr/>
        </p:nvSpPr>
        <p:spPr>
          <a:xfrm>
            <a:off x="1888868" y="1259866"/>
            <a:ext cx="202814" cy="202814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1</a:t>
            </a:r>
          </a:p>
        </p:txBody>
      </p:sp>
      <p:sp>
        <p:nvSpPr>
          <p:cNvPr id="13" name="Espaço Reservado para Número de Slide 12">
            <a:extLst>
              <a:ext uri="{FF2B5EF4-FFF2-40B4-BE49-F238E27FC236}">
                <a16:creationId xmlns:a16="http://schemas.microsoft.com/office/drawing/2014/main" id="{91A8D625-9486-5B34-9B07-72E7503950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5B39C-3780-455C-80CA-14351220CBC6}" type="slidenum">
              <a:rPr lang="en-US" smtClean="0"/>
              <a:t>6</a:t>
            </a:fld>
            <a:endParaRPr lang="en-US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4A24C734-D4FA-7FFE-5A9C-D6F4CE46F57E}"/>
              </a:ext>
            </a:extLst>
          </p:cNvPr>
          <p:cNvSpPr/>
          <p:nvPr/>
        </p:nvSpPr>
        <p:spPr>
          <a:xfrm>
            <a:off x="2127814" y="1388634"/>
            <a:ext cx="4379989" cy="30082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8FE90E56-B5BC-E308-DD79-67B29D2B340E}"/>
              </a:ext>
            </a:extLst>
          </p:cNvPr>
          <p:cNvSpPr txBox="1"/>
          <p:nvPr/>
        </p:nvSpPr>
        <p:spPr>
          <a:xfrm>
            <a:off x="603300" y="1234315"/>
            <a:ext cx="134844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 dirty="0"/>
              <a:t>Abrir um novo script</a:t>
            </a:r>
            <a:endParaRPr lang="en-US" sz="1050" dirty="0"/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1635549A-FBD2-866F-3594-08B7EFEBCF46}"/>
              </a:ext>
            </a:extLst>
          </p:cNvPr>
          <p:cNvSpPr/>
          <p:nvPr/>
        </p:nvSpPr>
        <p:spPr>
          <a:xfrm>
            <a:off x="1888868" y="2064019"/>
            <a:ext cx="202814" cy="202814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2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F8DBE352-E17C-5143-3EF6-D18421D8D3C4}"/>
              </a:ext>
            </a:extLst>
          </p:cNvPr>
          <p:cNvSpPr txBox="1"/>
          <p:nvPr/>
        </p:nvSpPr>
        <p:spPr>
          <a:xfrm>
            <a:off x="750917" y="1957677"/>
            <a:ext cx="113795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50" dirty="0"/>
              <a:t>Aba onde vamos escrever o script</a:t>
            </a:r>
            <a:endParaRPr lang="en-US" sz="1050" dirty="0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82B5652A-AC4A-9D0F-8CB2-DBD98D7AC917}"/>
              </a:ext>
            </a:extLst>
          </p:cNvPr>
          <p:cNvSpPr/>
          <p:nvPr/>
        </p:nvSpPr>
        <p:spPr>
          <a:xfrm>
            <a:off x="2123768" y="1180273"/>
            <a:ext cx="270297" cy="1480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26178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8171E6-CCB6-794C-4F7C-01F013114C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B3703C44-124F-B2D7-6BAB-429EC15E93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5B39C-3780-455C-80CA-14351220CBC6}" type="slidenum">
              <a:rPr lang="en-US" smtClean="0"/>
              <a:t>60</a:t>
            </a:fld>
            <a:endParaRPr lang="en-US"/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1A87BB89-A97B-8259-F190-3353129F3D0B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1945566" cy="931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err="1">
                <a:solidFill>
                  <a:srgbClr val="6E4F8A"/>
                </a:solidFill>
              </a:rPr>
              <a:t>Clonando</a:t>
            </a:r>
            <a:r>
              <a:rPr lang="en-US" b="1" dirty="0">
                <a:solidFill>
                  <a:srgbClr val="6E4F8A"/>
                </a:solidFill>
              </a:rPr>
              <a:t> um </a:t>
            </a:r>
            <a:r>
              <a:rPr lang="en-US" b="1" dirty="0" err="1">
                <a:solidFill>
                  <a:srgbClr val="6E4F8A"/>
                </a:solidFill>
              </a:rPr>
              <a:t>repositório</a:t>
            </a:r>
            <a:r>
              <a:rPr lang="en-US" b="1" dirty="0">
                <a:solidFill>
                  <a:srgbClr val="6E4F8A"/>
                </a:solidFill>
              </a:rPr>
              <a:t> do GitHub no RStudio</a:t>
            </a:r>
          </a:p>
        </p:txBody>
      </p:sp>
      <p:pic>
        <p:nvPicPr>
          <p:cNvPr id="3" name="Imagem 2" descr="Tela de computador&#10;&#10;O conteúdo gerado por IA pode estar incorreto.">
            <a:extLst>
              <a:ext uri="{FF2B5EF4-FFF2-40B4-BE49-F238E27FC236}">
                <a16:creationId xmlns:a16="http://schemas.microsoft.com/office/drawing/2014/main" id="{6FA44CF0-2CC3-5F55-694E-26AE53484D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6387" y="680914"/>
            <a:ext cx="7892792" cy="5926261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5A6E8160-D386-A8D4-B0A0-6B2CE3E6AD08}"/>
              </a:ext>
            </a:extLst>
          </p:cNvPr>
          <p:cNvSpPr/>
          <p:nvPr/>
        </p:nvSpPr>
        <p:spPr>
          <a:xfrm>
            <a:off x="2630914" y="1368879"/>
            <a:ext cx="163801" cy="24377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5F550D2A-F970-BA9A-A1AD-D213A7C672AC}"/>
              </a:ext>
            </a:extLst>
          </p:cNvPr>
          <p:cNvSpPr/>
          <p:nvPr/>
        </p:nvSpPr>
        <p:spPr>
          <a:xfrm>
            <a:off x="6613301" y="1662947"/>
            <a:ext cx="540913" cy="24377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E17F5445-45CE-E3C2-CEE6-D32B6FEB05B8}"/>
              </a:ext>
            </a:extLst>
          </p:cNvPr>
          <p:cNvSpPr/>
          <p:nvPr/>
        </p:nvSpPr>
        <p:spPr>
          <a:xfrm>
            <a:off x="2794715" y="1166065"/>
            <a:ext cx="202814" cy="202814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1</a:t>
            </a:r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4907F46F-81A0-0651-74BE-2C97404E7138}"/>
              </a:ext>
            </a:extLst>
          </p:cNvPr>
          <p:cNvSpPr/>
          <p:nvPr/>
        </p:nvSpPr>
        <p:spPr>
          <a:xfrm>
            <a:off x="6782350" y="1409839"/>
            <a:ext cx="202814" cy="202814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/>
              <a:t>2</a:t>
            </a:r>
            <a:endParaRPr lang="en-US" sz="1200" dirty="0"/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73C6E5CE-B54A-9D70-11A2-8E1AF0CEC6C1}"/>
              </a:ext>
            </a:extLst>
          </p:cNvPr>
          <p:cNvSpPr txBox="1"/>
          <p:nvPr/>
        </p:nvSpPr>
        <p:spPr>
          <a:xfrm>
            <a:off x="7154214" y="898140"/>
            <a:ext cx="1407895" cy="71558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000" dirty="0"/>
              <a:t>Selecione a pasta que criamos, pois todos os scripts serão guardados nela</a:t>
            </a:r>
            <a:r>
              <a:rPr lang="pt-BR" sz="1050" dirty="0"/>
              <a:t>.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FD174D4-AE1E-ED0C-CDD5-DE71FD8EED27}"/>
              </a:ext>
            </a:extLst>
          </p:cNvPr>
          <p:cNvSpPr txBox="1"/>
          <p:nvPr/>
        </p:nvSpPr>
        <p:spPr>
          <a:xfrm>
            <a:off x="800215" y="1155683"/>
            <a:ext cx="1144272" cy="4154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050" dirty="0"/>
              <a:t>Vamos salvar esse script</a:t>
            </a:r>
          </a:p>
        </p:txBody>
      </p:sp>
    </p:spTree>
    <p:extLst>
      <p:ext uri="{BB962C8B-B14F-4D97-AF65-F5344CB8AC3E}">
        <p14:creationId xmlns:p14="http://schemas.microsoft.com/office/powerpoint/2010/main" val="346888695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E2B2CC-6D1D-8091-7063-BB0CF86FE3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E20B24D-AE6E-B2A7-AC5E-E5849A812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5B39C-3780-455C-80CA-14351220CBC6}" type="slidenum">
              <a:rPr lang="en-US" smtClean="0"/>
              <a:t>61</a:t>
            </a:fld>
            <a:endParaRPr lang="en-US"/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D0F653FE-B47A-F8A4-2A7B-69E702166AAC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1945566" cy="931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err="1">
                <a:solidFill>
                  <a:srgbClr val="6E4F8A"/>
                </a:solidFill>
              </a:rPr>
              <a:t>Clonando</a:t>
            </a:r>
            <a:r>
              <a:rPr lang="en-US" b="1" dirty="0">
                <a:solidFill>
                  <a:srgbClr val="6E4F8A"/>
                </a:solidFill>
              </a:rPr>
              <a:t> um </a:t>
            </a:r>
            <a:r>
              <a:rPr lang="en-US" b="1" dirty="0" err="1">
                <a:solidFill>
                  <a:srgbClr val="6E4F8A"/>
                </a:solidFill>
              </a:rPr>
              <a:t>repositório</a:t>
            </a:r>
            <a:r>
              <a:rPr lang="en-US" b="1" dirty="0">
                <a:solidFill>
                  <a:srgbClr val="6E4F8A"/>
                </a:solidFill>
              </a:rPr>
              <a:t> do GitHub no RStudio</a:t>
            </a:r>
          </a:p>
        </p:txBody>
      </p:sp>
      <p:pic>
        <p:nvPicPr>
          <p:cNvPr id="3" name="Imagem 2" descr="Tela de computador&#10;&#10;O conteúdo gerado por IA pode estar incorreto.">
            <a:extLst>
              <a:ext uri="{FF2B5EF4-FFF2-40B4-BE49-F238E27FC236}">
                <a16:creationId xmlns:a16="http://schemas.microsoft.com/office/drawing/2014/main" id="{000C9091-1298-A195-8223-0B5977F23A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6387" y="680914"/>
            <a:ext cx="7892792" cy="5926261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5B125524-ED28-3C8D-847B-F9A2AFC90E20}"/>
              </a:ext>
            </a:extLst>
          </p:cNvPr>
          <p:cNvSpPr/>
          <p:nvPr/>
        </p:nvSpPr>
        <p:spPr>
          <a:xfrm>
            <a:off x="2630914" y="1368879"/>
            <a:ext cx="163801" cy="24377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74BAAF4B-12D7-1254-A4F2-5BDC236414E0}"/>
              </a:ext>
            </a:extLst>
          </p:cNvPr>
          <p:cNvSpPr/>
          <p:nvPr/>
        </p:nvSpPr>
        <p:spPr>
          <a:xfrm>
            <a:off x="6613301" y="1662947"/>
            <a:ext cx="540913" cy="24377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A129F824-C416-5DDF-5266-F78F9603CC29}"/>
              </a:ext>
            </a:extLst>
          </p:cNvPr>
          <p:cNvSpPr/>
          <p:nvPr/>
        </p:nvSpPr>
        <p:spPr>
          <a:xfrm>
            <a:off x="4962659" y="4836016"/>
            <a:ext cx="540913" cy="19812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9B5632A0-D6CF-30A5-E850-151284FEF6C9}"/>
              </a:ext>
            </a:extLst>
          </p:cNvPr>
          <p:cNvSpPr/>
          <p:nvPr/>
        </p:nvSpPr>
        <p:spPr>
          <a:xfrm>
            <a:off x="2794715" y="1166065"/>
            <a:ext cx="202814" cy="202814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1</a:t>
            </a:r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9D05F3B6-3088-5E13-1C10-6451F15C32A0}"/>
              </a:ext>
            </a:extLst>
          </p:cNvPr>
          <p:cNvSpPr/>
          <p:nvPr/>
        </p:nvSpPr>
        <p:spPr>
          <a:xfrm>
            <a:off x="6782350" y="1409839"/>
            <a:ext cx="202814" cy="202814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/>
              <a:t>2</a:t>
            </a:r>
            <a:endParaRPr lang="en-US" sz="1200" dirty="0"/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42EC92FB-0902-DA8F-2246-10454D17C4ED}"/>
              </a:ext>
            </a:extLst>
          </p:cNvPr>
          <p:cNvSpPr/>
          <p:nvPr/>
        </p:nvSpPr>
        <p:spPr>
          <a:xfrm>
            <a:off x="5131708" y="4569456"/>
            <a:ext cx="202814" cy="202814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3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8AE54929-2AD0-5066-8436-99193BBBA0F3}"/>
              </a:ext>
            </a:extLst>
          </p:cNvPr>
          <p:cNvSpPr txBox="1"/>
          <p:nvPr/>
        </p:nvSpPr>
        <p:spPr>
          <a:xfrm>
            <a:off x="7154214" y="898140"/>
            <a:ext cx="1407895" cy="71558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000" dirty="0"/>
              <a:t>Selecione a pasta que criamos, pois todos os scripts serão guardados nela</a:t>
            </a:r>
            <a:r>
              <a:rPr lang="pt-BR" sz="1050" dirty="0"/>
              <a:t>.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63950B64-98D3-D303-0498-FA4E36A0BC9F}"/>
              </a:ext>
            </a:extLst>
          </p:cNvPr>
          <p:cNvSpPr txBox="1"/>
          <p:nvPr/>
        </p:nvSpPr>
        <p:spPr>
          <a:xfrm>
            <a:off x="5374455" y="3853875"/>
            <a:ext cx="1407895" cy="86177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000" dirty="0"/>
              <a:t>De um nome para seu scripts. </a:t>
            </a:r>
          </a:p>
          <a:p>
            <a:pPr algn="ctr"/>
            <a:r>
              <a:rPr lang="pt-BR" sz="1000" b="1" dirty="0"/>
              <a:t>Lembre-se: não use espaço, acentos, ou caracteres especiais</a:t>
            </a:r>
            <a:endParaRPr lang="pt-BR" sz="1050" b="1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B5F3B246-AF8A-C0C1-158A-93BF92285090}"/>
              </a:ext>
            </a:extLst>
          </p:cNvPr>
          <p:cNvSpPr txBox="1"/>
          <p:nvPr/>
        </p:nvSpPr>
        <p:spPr>
          <a:xfrm>
            <a:off x="800215" y="1155683"/>
            <a:ext cx="1144272" cy="4154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050" dirty="0"/>
              <a:t>Vamos salvar esse script</a:t>
            </a:r>
          </a:p>
        </p:txBody>
      </p:sp>
    </p:spTree>
    <p:extLst>
      <p:ext uri="{BB962C8B-B14F-4D97-AF65-F5344CB8AC3E}">
        <p14:creationId xmlns:p14="http://schemas.microsoft.com/office/powerpoint/2010/main" val="120587791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D5669B-C97B-EB63-45A5-D86C38162E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8606B62-0C8B-E6E5-8CF2-9A5909C23A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5B39C-3780-455C-80CA-14351220CBC6}" type="slidenum">
              <a:rPr lang="en-US" smtClean="0"/>
              <a:t>62</a:t>
            </a:fld>
            <a:endParaRPr lang="en-US"/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60FB780D-A8F7-5BA7-F2CF-D37AABC9AAF5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1945566" cy="931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err="1">
                <a:solidFill>
                  <a:srgbClr val="6E4F8A"/>
                </a:solidFill>
              </a:rPr>
              <a:t>Clonando</a:t>
            </a:r>
            <a:r>
              <a:rPr lang="en-US" b="1" dirty="0">
                <a:solidFill>
                  <a:srgbClr val="6E4F8A"/>
                </a:solidFill>
              </a:rPr>
              <a:t> um </a:t>
            </a:r>
            <a:r>
              <a:rPr lang="en-US" b="1" dirty="0" err="1">
                <a:solidFill>
                  <a:srgbClr val="6E4F8A"/>
                </a:solidFill>
              </a:rPr>
              <a:t>repositório</a:t>
            </a:r>
            <a:r>
              <a:rPr lang="en-US" b="1" dirty="0">
                <a:solidFill>
                  <a:srgbClr val="6E4F8A"/>
                </a:solidFill>
              </a:rPr>
              <a:t> do GitHub no RStudio</a:t>
            </a:r>
          </a:p>
        </p:txBody>
      </p:sp>
      <p:pic>
        <p:nvPicPr>
          <p:cNvPr id="5" name="Imagem 4" descr="Tela de computador com texto preto sobre fundo branco&#10;&#10;O conteúdo gerado por IA pode estar incorreto.">
            <a:extLst>
              <a:ext uri="{FF2B5EF4-FFF2-40B4-BE49-F238E27FC236}">
                <a16:creationId xmlns:a16="http://schemas.microsoft.com/office/drawing/2014/main" id="{951837FF-88B2-2F64-9FB9-C068FCD636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434" y="931739"/>
            <a:ext cx="7564636" cy="5691122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185AA6F7-91C1-0BB8-3F13-191C8978E142}"/>
              </a:ext>
            </a:extLst>
          </p:cNvPr>
          <p:cNvSpPr/>
          <p:nvPr/>
        </p:nvSpPr>
        <p:spPr>
          <a:xfrm>
            <a:off x="4490518" y="4202510"/>
            <a:ext cx="774753" cy="19812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F2FB993E-CE03-E1E5-2118-0FD233D6628A}"/>
              </a:ext>
            </a:extLst>
          </p:cNvPr>
          <p:cNvSpPr txBox="1"/>
          <p:nvPr/>
        </p:nvSpPr>
        <p:spPr>
          <a:xfrm>
            <a:off x="5058153" y="4728018"/>
            <a:ext cx="1407895" cy="5539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000" dirty="0"/>
              <a:t>Na aba de navegação, clique na pasta ‘00_scripts’</a:t>
            </a:r>
            <a:endParaRPr lang="pt-BR" sz="1050" b="1" dirty="0"/>
          </a:p>
        </p:txBody>
      </p:sp>
    </p:spTree>
    <p:extLst>
      <p:ext uri="{BB962C8B-B14F-4D97-AF65-F5344CB8AC3E}">
        <p14:creationId xmlns:p14="http://schemas.microsoft.com/office/powerpoint/2010/main" val="234195619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EFFE2A-4EA7-19C3-E55C-28AA48A5ED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540A81B-7248-279D-B500-8CE239DD55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5B39C-3780-455C-80CA-14351220CBC6}" type="slidenum">
              <a:rPr lang="en-US" smtClean="0"/>
              <a:t>63</a:t>
            </a:fld>
            <a:endParaRPr lang="en-US"/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03E0B0CE-3691-C8BA-2A84-F20E43D5FF31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1945566" cy="931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err="1">
                <a:solidFill>
                  <a:srgbClr val="6E4F8A"/>
                </a:solidFill>
              </a:rPr>
              <a:t>Clonando</a:t>
            </a:r>
            <a:r>
              <a:rPr lang="en-US" b="1" dirty="0">
                <a:solidFill>
                  <a:srgbClr val="6E4F8A"/>
                </a:solidFill>
              </a:rPr>
              <a:t> um </a:t>
            </a:r>
            <a:r>
              <a:rPr lang="en-US" b="1" dirty="0" err="1">
                <a:solidFill>
                  <a:srgbClr val="6E4F8A"/>
                </a:solidFill>
              </a:rPr>
              <a:t>repositório</a:t>
            </a:r>
            <a:r>
              <a:rPr lang="en-US" b="1" dirty="0">
                <a:solidFill>
                  <a:srgbClr val="6E4F8A"/>
                </a:solidFill>
              </a:rPr>
              <a:t> do GitHub no RStudio</a:t>
            </a:r>
          </a:p>
        </p:txBody>
      </p:sp>
      <p:pic>
        <p:nvPicPr>
          <p:cNvPr id="5" name="Imagem 4" descr="Tela de computador com texto preto sobre fundo branco&#10;&#10;O conteúdo gerado por IA pode estar incorreto.">
            <a:extLst>
              <a:ext uri="{FF2B5EF4-FFF2-40B4-BE49-F238E27FC236}">
                <a16:creationId xmlns:a16="http://schemas.microsoft.com/office/drawing/2014/main" id="{D5EBB19A-C6A4-9425-7317-2F37B9E8ED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434" y="931739"/>
            <a:ext cx="7564636" cy="5691122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60800EF1-4E2D-2A2A-E38B-37CA9E871115}"/>
              </a:ext>
            </a:extLst>
          </p:cNvPr>
          <p:cNvSpPr/>
          <p:nvPr/>
        </p:nvSpPr>
        <p:spPr>
          <a:xfrm>
            <a:off x="4490518" y="4202510"/>
            <a:ext cx="774753" cy="19812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pic>
        <p:nvPicPr>
          <p:cNvPr id="12" name="Imagem 11" descr="Tela de celular&#10;&#10;O conteúdo gerado por IA pode estar incorreto.">
            <a:extLst>
              <a:ext uri="{FF2B5EF4-FFF2-40B4-BE49-F238E27FC236}">
                <a16:creationId xmlns:a16="http://schemas.microsoft.com/office/drawing/2014/main" id="{044B0ED2-489D-19C7-5C12-B9CB4720BB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1070" y="3914106"/>
            <a:ext cx="3074644" cy="2708755"/>
          </a:xfrm>
          <a:prstGeom prst="rect">
            <a:avLst/>
          </a:prstGeom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B8204F74-4914-4616-10E0-BA49AF33C282}"/>
              </a:ext>
            </a:extLst>
          </p:cNvPr>
          <p:cNvSpPr/>
          <p:nvPr/>
        </p:nvSpPr>
        <p:spPr>
          <a:xfrm>
            <a:off x="7842983" y="4301571"/>
            <a:ext cx="774753" cy="19812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F5E5C418-4D15-678C-A238-A0EBE017E579}"/>
              </a:ext>
            </a:extLst>
          </p:cNvPr>
          <p:cNvSpPr txBox="1"/>
          <p:nvPr/>
        </p:nvSpPr>
        <p:spPr>
          <a:xfrm>
            <a:off x="5058153" y="4728018"/>
            <a:ext cx="1407895" cy="5539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000" dirty="0"/>
              <a:t>Na aba de navegação, clique na pasta ‘00_scripts’</a:t>
            </a:r>
            <a:endParaRPr lang="pt-BR" sz="1050" b="1" dirty="0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6C4081F1-24CD-E308-0DFD-C0E7AF9DED9A}"/>
              </a:ext>
            </a:extLst>
          </p:cNvPr>
          <p:cNvSpPr txBox="1"/>
          <p:nvPr/>
        </p:nvSpPr>
        <p:spPr>
          <a:xfrm>
            <a:off x="8005511" y="4728018"/>
            <a:ext cx="1407895" cy="5539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000" dirty="0"/>
              <a:t>Se tudo deu certo, seu script aparecera dentro dela.</a:t>
            </a:r>
            <a:endParaRPr lang="pt-BR" sz="1050" b="1" dirty="0"/>
          </a:p>
        </p:txBody>
      </p:sp>
    </p:spTree>
    <p:extLst>
      <p:ext uri="{BB962C8B-B14F-4D97-AF65-F5344CB8AC3E}">
        <p14:creationId xmlns:p14="http://schemas.microsoft.com/office/powerpoint/2010/main" val="96122290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B46902-9B25-FD83-C6EE-B4135470D8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00DC4C8D-B5A4-76FE-604D-7A3304B7AB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5B39C-3780-455C-80CA-14351220CBC6}" type="slidenum">
              <a:rPr lang="en-US" smtClean="0"/>
              <a:t>64</a:t>
            </a:fld>
            <a:endParaRPr lang="en-US"/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BE994C98-2274-8D15-B810-A4E8E400DD5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1945566" cy="931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err="1">
                <a:solidFill>
                  <a:srgbClr val="6E4F8A"/>
                </a:solidFill>
              </a:rPr>
              <a:t>Clonando</a:t>
            </a:r>
            <a:r>
              <a:rPr lang="en-US" b="1" dirty="0">
                <a:solidFill>
                  <a:srgbClr val="6E4F8A"/>
                </a:solidFill>
              </a:rPr>
              <a:t> um </a:t>
            </a:r>
            <a:r>
              <a:rPr lang="en-US" b="1" dirty="0" err="1">
                <a:solidFill>
                  <a:srgbClr val="6E4F8A"/>
                </a:solidFill>
              </a:rPr>
              <a:t>repositório</a:t>
            </a:r>
            <a:r>
              <a:rPr lang="en-US" b="1" dirty="0">
                <a:solidFill>
                  <a:srgbClr val="6E4F8A"/>
                </a:solidFill>
              </a:rPr>
              <a:t> do GitHub no RStudio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2FEC104-18E5-6B06-6616-5E6764B1A1C9}"/>
              </a:ext>
            </a:extLst>
          </p:cNvPr>
          <p:cNvSpPr txBox="1">
            <a:spLocks/>
          </p:cNvSpPr>
          <p:nvPr/>
        </p:nvSpPr>
        <p:spPr>
          <a:xfrm>
            <a:off x="2586506" y="1290084"/>
            <a:ext cx="7018988" cy="931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rgbClr val="6E4F8A"/>
                </a:solidFill>
              </a:rPr>
              <a:t>Agora </a:t>
            </a:r>
            <a:r>
              <a:rPr lang="en-US" b="1" dirty="0" err="1">
                <a:solidFill>
                  <a:srgbClr val="6E4F8A"/>
                </a:solidFill>
              </a:rPr>
              <a:t>vamos</a:t>
            </a:r>
            <a:r>
              <a:rPr lang="en-US" b="1" dirty="0">
                <a:solidFill>
                  <a:srgbClr val="6E4F8A"/>
                </a:solidFill>
              </a:rPr>
              <a:t> </a:t>
            </a:r>
            <a:r>
              <a:rPr lang="en-US" b="1" dirty="0" err="1">
                <a:solidFill>
                  <a:srgbClr val="6E4F8A"/>
                </a:solidFill>
              </a:rPr>
              <a:t>enviar</a:t>
            </a:r>
            <a:r>
              <a:rPr lang="en-US" b="1" dirty="0">
                <a:solidFill>
                  <a:srgbClr val="6E4F8A"/>
                </a:solidFill>
              </a:rPr>
              <a:t> </a:t>
            </a:r>
            <a:r>
              <a:rPr lang="en-US" b="1" dirty="0" err="1">
                <a:solidFill>
                  <a:srgbClr val="6E4F8A"/>
                </a:solidFill>
              </a:rPr>
              <a:t>isso</a:t>
            </a:r>
            <a:r>
              <a:rPr lang="en-US" b="1" dirty="0">
                <a:solidFill>
                  <a:srgbClr val="6E4F8A"/>
                </a:solidFill>
              </a:rPr>
              <a:t> para o </a:t>
            </a:r>
            <a:r>
              <a:rPr lang="en-US" b="1" dirty="0" err="1">
                <a:solidFill>
                  <a:srgbClr val="6E4F8A"/>
                </a:solidFill>
              </a:rPr>
              <a:t>nosso</a:t>
            </a:r>
            <a:r>
              <a:rPr lang="en-US" b="1" dirty="0">
                <a:solidFill>
                  <a:srgbClr val="6E4F8A"/>
                </a:solidFill>
              </a:rPr>
              <a:t> </a:t>
            </a:r>
            <a:r>
              <a:rPr lang="en-US" b="1" dirty="0" err="1">
                <a:solidFill>
                  <a:srgbClr val="6E4F8A"/>
                </a:solidFill>
              </a:rPr>
              <a:t>repositório</a:t>
            </a:r>
            <a:r>
              <a:rPr lang="en-US" b="1" dirty="0">
                <a:solidFill>
                  <a:srgbClr val="6E4F8A"/>
                </a:solidFill>
              </a:rPr>
              <a:t> no GitHub</a:t>
            </a:r>
          </a:p>
        </p:txBody>
      </p:sp>
      <p:pic>
        <p:nvPicPr>
          <p:cNvPr id="6146" name="Picture 2" descr="Praying GIFs - Find &amp; Share on GIPHY">
            <a:extLst>
              <a:ext uri="{FF2B5EF4-FFF2-40B4-BE49-F238E27FC236}">
                <a16:creationId xmlns:a16="http://schemas.microsoft.com/office/drawing/2014/main" id="{2D3290FD-2ED4-BE92-B58B-509BAAA9B9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0097" y="2580168"/>
            <a:ext cx="5471806" cy="3091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021169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1219D7-8A74-5B30-C6BE-6BC7EF001E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835673AF-C6EE-82EB-92D2-6FE9C44ED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5B39C-3780-455C-80CA-14351220CBC6}" type="slidenum">
              <a:rPr lang="en-US" smtClean="0"/>
              <a:t>65</a:t>
            </a:fld>
            <a:endParaRPr lang="en-US"/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DE096F9D-A6D6-47BD-DBA5-FB15653781B9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1945566" cy="931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err="1">
                <a:solidFill>
                  <a:srgbClr val="6E4F8A"/>
                </a:solidFill>
              </a:rPr>
              <a:t>Clonando</a:t>
            </a:r>
            <a:r>
              <a:rPr lang="en-US" b="1" dirty="0">
                <a:solidFill>
                  <a:srgbClr val="6E4F8A"/>
                </a:solidFill>
              </a:rPr>
              <a:t> um </a:t>
            </a:r>
            <a:r>
              <a:rPr lang="en-US" b="1" dirty="0" err="1">
                <a:solidFill>
                  <a:srgbClr val="6E4F8A"/>
                </a:solidFill>
              </a:rPr>
              <a:t>repositório</a:t>
            </a:r>
            <a:r>
              <a:rPr lang="en-US" b="1" dirty="0">
                <a:solidFill>
                  <a:srgbClr val="6E4F8A"/>
                </a:solidFill>
              </a:rPr>
              <a:t> do GitHub no RStudio</a:t>
            </a:r>
          </a:p>
        </p:txBody>
      </p:sp>
      <p:pic>
        <p:nvPicPr>
          <p:cNvPr id="5" name="Imagem 4" descr="Tela de computador&#10;&#10;O conteúdo gerado por IA pode estar incorreto.">
            <a:extLst>
              <a:ext uri="{FF2B5EF4-FFF2-40B4-BE49-F238E27FC236}">
                <a16:creationId xmlns:a16="http://schemas.microsoft.com/office/drawing/2014/main" id="{CBC25910-5AB7-2A2A-F782-30FD4A74F0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3680" y="787949"/>
            <a:ext cx="7884640" cy="5933526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6E23E57F-ED64-0B3A-F519-BA4F285476B4}"/>
              </a:ext>
            </a:extLst>
          </p:cNvPr>
          <p:cNvSpPr/>
          <p:nvPr/>
        </p:nvSpPr>
        <p:spPr>
          <a:xfrm>
            <a:off x="2599935" y="4474359"/>
            <a:ext cx="501612" cy="1594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95557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B978B6-F6D2-BDED-2915-AA3FBE2F17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omputador&#10;&#10;O conteúdo gerado por IA pode estar incorreto.">
            <a:extLst>
              <a:ext uri="{FF2B5EF4-FFF2-40B4-BE49-F238E27FC236}">
                <a16:creationId xmlns:a16="http://schemas.microsoft.com/office/drawing/2014/main" id="{40DC0E0A-C810-A36E-0C6C-4550747992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3680" y="787949"/>
            <a:ext cx="7884642" cy="5938475"/>
          </a:xfrm>
          <a:prstGeom prst="rect">
            <a:avLst/>
          </a:prstGeom>
        </p:spPr>
      </p:pic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57EE41F0-968D-B205-EB22-808E819E8E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5B39C-3780-455C-80CA-14351220CBC6}" type="slidenum">
              <a:rPr lang="en-US" smtClean="0"/>
              <a:t>66</a:t>
            </a:fld>
            <a:endParaRPr lang="en-US"/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81D6A7FC-ABED-2460-5D06-6A184D1508A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1945566" cy="931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err="1">
                <a:solidFill>
                  <a:srgbClr val="6E4F8A"/>
                </a:solidFill>
              </a:rPr>
              <a:t>Clonando</a:t>
            </a:r>
            <a:r>
              <a:rPr lang="en-US" b="1" dirty="0">
                <a:solidFill>
                  <a:srgbClr val="6E4F8A"/>
                </a:solidFill>
              </a:rPr>
              <a:t> um </a:t>
            </a:r>
            <a:r>
              <a:rPr lang="en-US" b="1" dirty="0" err="1">
                <a:solidFill>
                  <a:srgbClr val="6E4F8A"/>
                </a:solidFill>
              </a:rPr>
              <a:t>repositório</a:t>
            </a:r>
            <a:r>
              <a:rPr lang="en-US" b="1" dirty="0">
                <a:solidFill>
                  <a:srgbClr val="6E4F8A"/>
                </a:solidFill>
              </a:rPr>
              <a:t> do GitHub no RStudio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06CF0AC6-27F3-0E82-3BBC-1F1809F4237B}"/>
              </a:ext>
            </a:extLst>
          </p:cNvPr>
          <p:cNvSpPr/>
          <p:nvPr/>
        </p:nvSpPr>
        <p:spPr>
          <a:xfrm>
            <a:off x="4138178" y="4716031"/>
            <a:ext cx="2185710" cy="2028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01059F3C-1FC3-FFDC-1C3F-443AE4100675}"/>
              </a:ext>
            </a:extLst>
          </p:cNvPr>
          <p:cNvSpPr txBox="1"/>
          <p:nvPr/>
        </p:nvSpPr>
        <p:spPr>
          <a:xfrm>
            <a:off x="7130374" y="4641846"/>
            <a:ext cx="2851826" cy="87716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000" dirty="0"/>
              <a:t>Digite o seguinte comando:</a:t>
            </a:r>
            <a:br>
              <a:rPr lang="pt-BR" sz="1000" dirty="0"/>
            </a:br>
            <a:br>
              <a:rPr lang="pt-BR" sz="1000" dirty="0"/>
            </a:br>
            <a:r>
              <a:rPr lang="fr-FR" sz="1000" b="1" dirty="0">
                <a:solidFill>
                  <a:schemeClr val="accent5">
                    <a:lumMod val="75000"/>
                  </a:schemeClr>
                </a:solidFill>
              </a:rPr>
              <a:t>git config --global "seu email "</a:t>
            </a:r>
            <a:r>
              <a:rPr lang="fr-FR" sz="1000" dirty="0">
                <a:solidFill>
                  <a:schemeClr val="accent5">
                    <a:lumMod val="75000"/>
                  </a:schemeClr>
                </a:solidFill>
              </a:rPr>
              <a:t>  </a:t>
            </a:r>
            <a:r>
              <a:rPr lang="fr-FR" sz="1000" dirty="0"/>
              <a:t>e aperte </a:t>
            </a:r>
            <a:r>
              <a:rPr lang="fr-FR" sz="1000" b="1" dirty="0"/>
              <a:t>enter </a:t>
            </a:r>
            <a:r>
              <a:rPr lang="fr-FR" sz="1050" dirty="0"/>
              <a:t>para configurar o email (mesmo usado na contad do GitHub)</a:t>
            </a:r>
            <a:endParaRPr lang="pt-BR" sz="1050" dirty="0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65870627-BED7-84CB-7D55-C77C4BF0ABF2}"/>
              </a:ext>
            </a:extLst>
          </p:cNvPr>
          <p:cNvSpPr/>
          <p:nvPr/>
        </p:nvSpPr>
        <p:spPr>
          <a:xfrm>
            <a:off x="6262675" y="4540439"/>
            <a:ext cx="202814" cy="202814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17065506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FEA399-E636-84D7-D7A7-7BF7E241E5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omputador&#10;&#10;O conteúdo gerado por IA pode estar incorreto.">
            <a:extLst>
              <a:ext uri="{FF2B5EF4-FFF2-40B4-BE49-F238E27FC236}">
                <a16:creationId xmlns:a16="http://schemas.microsoft.com/office/drawing/2014/main" id="{6A4BFB3D-6244-D8AD-6D6A-BAB10F8D05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3680" y="787949"/>
            <a:ext cx="7884642" cy="5938475"/>
          </a:xfrm>
          <a:prstGeom prst="rect">
            <a:avLst/>
          </a:prstGeom>
        </p:spPr>
      </p:pic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0810465-AA78-94A5-59BA-6804CF5F5D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5B39C-3780-455C-80CA-14351220CBC6}" type="slidenum">
              <a:rPr lang="en-US" smtClean="0"/>
              <a:t>67</a:t>
            </a:fld>
            <a:endParaRPr lang="en-US"/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F3837160-D9B0-E05E-B710-5C91B87E53C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1945566" cy="931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err="1">
                <a:solidFill>
                  <a:srgbClr val="6E4F8A"/>
                </a:solidFill>
              </a:rPr>
              <a:t>Clonando</a:t>
            </a:r>
            <a:r>
              <a:rPr lang="en-US" b="1" dirty="0">
                <a:solidFill>
                  <a:srgbClr val="6E4F8A"/>
                </a:solidFill>
              </a:rPr>
              <a:t> um </a:t>
            </a:r>
            <a:r>
              <a:rPr lang="en-US" b="1" dirty="0" err="1">
                <a:solidFill>
                  <a:srgbClr val="6E4F8A"/>
                </a:solidFill>
              </a:rPr>
              <a:t>repositório</a:t>
            </a:r>
            <a:r>
              <a:rPr lang="en-US" b="1" dirty="0">
                <a:solidFill>
                  <a:srgbClr val="6E4F8A"/>
                </a:solidFill>
              </a:rPr>
              <a:t> do GitHub no RStudio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C7E2C63F-DACE-E66A-A050-36D1D1AD4434}"/>
              </a:ext>
            </a:extLst>
          </p:cNvPr>
          <p:cNvSpPr/>
          <p:nvPr/>
        </p:nvSpPr>
        <p:spPr>
          <a:xfrm>
            <a:off x="4138178" y="4743253"/>
            <a:ext cx="2185710" cy="1755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5C747EAA-C0CB-FDAA-68E4-4643F399849D}"/>
              </a:ext>
            </a:extLst>
          </p:cNvPr>
          <p:cNvSpPr txBox="1"/>
          <p:nvPr/>
        </p:nvSpPr>
        <p:spPr>
          <a:xfrm>
            <a:off x="7130374" y="4641846"/>
            <a:ext cx="2851826" cy="87716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000" dirty="0"/>
              <a:t>Digite o seguinte comando:</a:t>
            </a:r>
            <a:br>
              <a:rPr lang="pt-BR" sz="1000" dirty="0"/>
            </a:br>
            <a:br>
              <a:rPr lang="pt-BR" sz="1000" dirty="0"/>
            </a:br>
            <a:r>
              <a:rPr lang="fr-FR" sz="1000" b="1" dirty="0">
                <a:solidFill>
                  <a:schemeClr val="accent5">
                    <a:lumMod val="75000"/>
                  </a:schemeClr>
                </a:solidFill>
              </a:rPr>
              <a:t>git config --global "seu email "</a:t>
            </a:r>
            <a:r>
              <a:rPr lang="fr-FR" sz="1000" dirty="0">
                <a:solidFill>
                  <a:schemeClr val="accent5">
                    <a:lumMod val="75000"/>
                  </a:schemeClr>
                </a:solidFill>
              </a:rPr>
              <a:t>  </a:t>
            </a:r>
            <a:r>
              <a:rPr lang="fr-FR" sz="1000" dirty="0"/>
              <a:t>e aperte </a:t>
            </a:r>
            <a:r>
              <a:rPr lang="fr-FR" sz="1000" b="1" dirty="0"/>
              <a:t>enter </a:t>
            </a:r>
            <a:r>
              <a:rPr lang="fr-FR" sz="1050" dirty="0"/>
              <a:t>para configurar o email (mesmo usado na contad do GitHub)</a:t>
            </a:r>
            <a:endParaRPr lang="pt-BR" sz="1050" dirty="0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A20589D0-EC25-D233-EC74-CB10573E7774}"/>
              </a:ext>
            </a:extLst>
          </p:cNvPr>
          <p:cNvSpPr/>
          <p:nvPr/>
        </p:nvSpPr>
        <p:spPr>
          <a:xfrm>
            <a:off x="6262675" y="4540439"/>
            <a:ext cx="202814" cy="202814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1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11D8F507-35BC-A661-0104-DE05FBCEBB16}"/>
              </a:ext>
            </a:extLst>
          </p:cNvPr>
          <p:cNvSpPr/>
          <p:nvPr/>
        </p:nvSpPr>
        <p:spPr>
          <a:xfrm>
            <a:off x="4138178" y="4954067"/>
            <a:ext cx="2185710" cy="1403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4ABA01F5-8D04-367F-E80F-19C3A641B58C}"/>
              </a:ext>
            </a:extLst>
          </p:cNvPr>
          <p:cNvSpPr/>
          <p:nvPr/>
        </p:nvSpPr>
        <p:spPr>
          <a:xfrm>
            <a:off x="6364082" y="4954067"/>
            <a:ext cx="202814" cy="202814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2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DF12C7EC-6B5A-E1E7-87F4-9B81E996C712}"/>
              </a:ext>
            </a:extLst>
          </p:cNvPr>
          <p:cNvSpPr txBox="1"/>
          <p:nvPr/>
        </p:nvSpPr>
        <p:spPr>
          <a:xfrm>
            <a:off x="7130374" y="5643515"/>
            <a:ext cx="2851826" cy="70788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000" dirty="0"/>
              <a:t>Digite o seguinte comando:</a:t>
            </a:r>
            <a:br>
              <a:rPr lang="pt-BR" sz="1000" dirty="0"/>
            </a:br>
            <a:br>
              <a:rPr lang="pt-BR" sz="1000" dirty="0"/>
            </a:br>
            <a:r>
              <a:rPr lang="fr-FR" sz="1000" b="1" dirty="0">
                <a:solidFill>
                  <a:schemeClr val="accent5">
                    <a:lumMod val="75000"/>
                  </a:schemeClr>
                </a:solidFill>
              </a:rPr>
              <a:t>git config --global  user.name "seu nome "</a:t>
            </a:r>
            <a:r>
              <a:rPr lang="fr-FR" sz="1000" dirty="0">
                <a:solidFill>
                  <a:schemeClr val="accent5">
                    <a:lumMod val="75000"/>
                  </a:schemeClr>
                </a:solidFill>
              </a:rPr>
              <a:t>  </a:t>
            </a:r>
            <a:r>
              <a:rPr lang="fr-FR" sz="1000" dirty="0"/>
              <a:t>e aperte </a:t>
            </a:r>
            <a:r>
              <a:rPr lang="fr-FR" sz="1000" b="1" dirty="0"/>
              <a:t>enter </a:t>
            </a:r>
            <a:r>
              <a:rPr lang="fr-FR" sz="1000" dirty="0"/>
              <a:t>para configurar o nome do usuário</a:t>
            </a:r>
            <a:endParaRPr lang="pt-BR" sz="1050" dirty="0"/>
          </a:p>
        </p:txBody>
      </p:sp>
    </p:spTree>
    <p:extLst>
      <p:ext uri="{BB962C8B-B14F-4D97-AF65-F5344CB8AC3E}">
        <p14:creationId xmlns:p14="http://schemas.microsoft.com/office/powerpoint/2010/main" val="33595477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43CBDF-AC00-01DF-5376-B1A51C9E86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FF685A1-6F3B-1C45-5297-68B5745D46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5B39C-3780-455C-80CA-14351220CBC6}" type="slidenum">
              <a:rPr lang="en-US" smtClean="0"/>
              <a:t>68</a:t>
            </a:fld>
            <a:endParaRPr lang="en-US"/>
          </a:p>
        </p:txBody>
      </p:sp>
      <p:pic>
        <p:nvPicPr>
          <p:cNvPr id="6" name="Imagem 5" descr="Interface gráfica do usuário, Aplicativo&#10;&#10;O conteúdo gerado por IA pode estar incorreto.">
            <a:extLst>
              <a:ext uri="{FF2B5EF4-FFF2-40B4-BE49-F238E27FC236}">
                <a16:creationId xmlns:a16="http://schemas.microsoft.com/office/drawing/2014/main" id="{C49063CF-D1FD-5B8A-E761-E3CB00D23B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3100" y="2504874"/>
            <a:ext cx="3905795" cy="3381847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3307BC99-AF0C-EBAE-9153-B305854EB071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1945566" cy="931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err="1">
                <a:solidFill>
                  <a:srgbClr val="6E4F8A"/>
                </a:solidFill>
              </a:rPr>
              <a:t>Clonando</a:t>
            </a:r>
            <a:r>
              <a:rPr lang="en-US" b="1" dirty="0">
                <a:solidFill>
                  <a:srgbClr val="6E4F8A"/>
                </a:solidFill>
              </a:rPr>
              <a:t> um </a:t>
            </a:r>
            <a:r>
              <a:rPr lang="en-US" b="1" dirty="0" err="1">
                <a:solidFill>
                  <a:srgbClr val="6E4F8A"/>
                </a:solidFill>
              </a:rPr>
              <a:t>repositório</a:t>
            </a:r>
            <a:r>
              <a:rPr lang="en-US" b="1" dirty="0">
                <a:solidFill>
                  <a:srgbClr val="6E4F8A"/>
                </a:solidFill>
              </a:rPr>
              <a:t> do GitHub no RStudio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C09E85EA-93A1-C4B9-DD06-205BC2119EA5}"/>
              </a:ext>
            </a:extLst>
          </p:cNvPr>
          <p:cNvSpPr txBox="1"/>
          <p:nvPr/>
        </p:nvSpPr>
        <p:spPr>
          <a:xfrm>
            <a:off x="2618980" y="1206705"/>
            <a:ext cx="6954033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chemeClr val="accent5">
                    <a:lumMod val="75000"/>
                  </a:schemeClr>
                </a:solidFill>
              </a:rPr>
              <a:t>Talvez essa tela de confirmação de login do GitHub apareça agora, ou logo em seguida nos próximos passos.</a:t>
            </a:r>
            <a:endParaRPr lang="pt-BR" sz="2800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884891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2828E7-6FAA-73D8-B1F8-FA02E696E4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 descr="Tela de computador&#10;&#10;O conteúdo gerado por IA pode estar incorreto.">
            <a:extLst>
              <a:ext uri="{FF2B5EF4-FFF2-40B4-BE49-F238E27FC236}">
                <a16:creationId xmlns:a16="http://schemas.microsoft.com/office/drawing/2014/main" id="{C1A91635-7A15-F063-97BA-0E0C5A7BBC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3678" y="787949"/>
            <a:ext cx="7851432" cy="5933526"/>
          </a:xfrm>
          <a:prstGeom prst="rect">
            <a:avLst/>
          </a:prstGeom>
        </p:spPr>
      </p:pic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90AE69E-0857-CD35-96FD-74B5F4A98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5B39C-3780-455C-80CA-14351220CBC6}" type="slidenum">
              <a:rPr lang="en-US" smtClean="0"/>
              <a:t>69</a:t>
            </a:fld>
            <a:endParaRPr lang="en-US" dirty="0"/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852D2A3B-B60B-E7AE-9C95-2154CF0A8DF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1945566" cy="931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err="1">
                <a:solidFill>
                  <a:srgbClr val="6E4F8A"/>
                </a:solidFill>
              </a:rPr>
              <a:t>Clonando</a:t>
            </a:r>
            <a:r>
              <a:rPr lang="en-US" b="1" dirty="0">
                <a:solidFill>
                  <a:srgbClr val="6E4F8A"/>
                </a:solidFill>
              </a:rPr>
              <a:t> um </a:t>
            </a:r>
            <a:r>
              <a:rPr lang="en-US" b="1" dirty="0" err="1">
                <a:solidFill>
                  <a:srgbClr val="6E4F8A"/>
                </a:solidFill>
              </a:rPr>
              <a:t>repositório</a:t>
            </a:r>
            <a:r>
              <a:rPr lang="en-US" b="1" dirty="0">
                <a:solidFill>
                  <a:srgbClr val="6E4F8A"/>
                </a:solidFill>
              </a:rPr>
              <a:t> do GitHub no RStudio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3D2CDC66-517B-2839-871C-02B24B272A05}"/>
              </a:ext>
            </a:extLst>
          </p:cNvPr>
          <p:cNvSpPr/>
          <p:nvPr/>
        </p:nvSpPr>
        <p:spPr>
          <a:xfrm>
            <a:off x="8408621" y="1323353"/>
            <a:ext cx="243717" cy="20388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3700E52B-B8CB-8AAB-8C8A-DFA89771D572}"/>
              </a:ext>
            </a:extLst>
          </p:cNvPr>
          <p:cNvSpPr/>
          <p:nvPr/>
        </p:nvSpPr>
        <p:spPr>
          <a:xfrm>
            <a:off x="7095224" y="1806591"/>
            <a:ext cx="1616848" cy="39899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8BD895E5-28D2-A238-DB8C-7F76BEDD6B41}"/>
              </a:ext>
            </a:extLst>
          </p:cNvPr>
          <p:cNvSpPr txBox="1"/>
          <p:nvPr/>
        </p:nvSpPr>
        <p:spPr>
          <a:xfrm>
            <a:off x="7600197" y="2315191"/>
            <a:ext cx="1616848" cy="5539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000" dirty="0"/>
              <a:t>Arquivos que precisam ser enviados para o GitHub</a:t>
            </a:r>
            <a:endParaRPr lang="pt-BR" sz="1050" dirty="0"/>
          </a:p>
        </p:txBody>
      </p:sp>
    </p:spTree>
    <p:extLst>
      <p:ext uri="{BB962C8B-B14F-4D97-AF65-F5344CB8AC3E}">
        <p14:creationId xmlns:p14="http://schemas.microsoft.com/office/powerpoint/2010/main" val="26091766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02B757-650A-570C-FECC-E882F719E2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Tela de computador com texto preto sobre fundo branco&#10;&#10;O conteúdo gerado por IA pode estar incorreto.">
            <a:extLst>
              <a:ext uri="{FF2B5EF4-FFF2-40B4-BE49-F238E27FC236}">
                <a16:creationId xmlns:a16="http://schemas.microsoft.com/office/drawing/2014/main" id="{F9029D67-1117-2650-DED6-A05DB13DA0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769" y="787911"/>
            <a:ext cx="8008636" cy="605217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F68FBAE-551E-0708-E270-A7F8675E6D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5523271" cy="931739"/>
          </a:xfrm>
        </p:spPr>
        <p:txBody>
          <a:bodyPr/>
          <a:lstStyle/>
          <a:p>
            <a:r>
              <a:rPr lang="en-US" b="1" dirty="0">
                <a:solidFill>
                  <a:srgbClr val="6E4F8A"/>
                </a:solidFill>
              </a:rPr>
              <a:t>Explorando RStudio</a:t>
            </a:r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8134CB78-7277-27C8-15B2-2E8C05D278C0}"/>
              </a:ext>
            </a:extLst>
          </p:cNvPr>
          <p:cNvSpPr/>
          <p:nvPr/>
        </p:nvSpPr>
        <p:spPr>
          <a:xfrm>
            <a:off x="1888868" y="1259866"/>
            <a:ext cx="202814" cy="202814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1</a:t>
            </a:r>
          </a:p>
        </p:txBody>
      </p:sp>
      <p:sp>
        <p:nvSpPr>
          <p:cNvPr id="13" name="Espaço Reservado para Número de Slide 12">
            <a:extLst>
              <a:ext uri="{FF2B5EF4-FFF2-40B4-BE49-F238E27FC236}">
                <a16:creationId xmlns:a16="http://schemas.microsoft.com/office/drawing/2014/main" id="{AA1BC353-D0C7-CBD3-5121-160859E5A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5B39C-3780-455C-80CA-14351220CBC6}" type="slidenum">
              <a:rPr lang="en-US" smtClean="0"/>
              <a:t>7</a:t>
            </a:fld>
            <a:endParaRPr lang="en-US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FE83ACA8-3E0E-4DC5-B6B2-82985C173FE7}"/>
              </a:ext>
            </a:extLst>
          </p:cNvPr>
          <p:cNvSpPr/>
          <p:nvPr/>
        </p:nvSpPr>
        <p:spPr>
          <a:xfrm>
            <a:off x="2127814" y="1388634"/>
            <a:ext cx="4379989" cy="30082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0D1806E0-0048-6389-8430-5997A3E116C4}"/>
              </a:ext>
            </a:extLst>
          </p:cNvPr>
          <p:cNvSpPr txBox="1"/>
          <p:nvPr/>
        </p:nvSpPr>
        <p:spPr>
          <a:xfrm>
            <a:off x="603300" y="1234315"/>
            <a:ext cx="134844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 dirty="0"/>
              <a:t>Abrir um novo script</a:t>
            </a:r>
            <a:endParaRPr lang="en-US" sz="1050" dirty="0"/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2A33675D-089C-E5F3-E520-F70E71CAB7D9}"/>
              </a:ext>
            </a:extLst>
          </p:cNvPr>
          <p:cNvSpPr/>
          <p:nvPr/>
        </p:nvSpPr>
        <p:spPr>
          <a:xfrm>
            <a:off x="1888868" y="2064019"/>
            <a:ext cx="202814" cy="202814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2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971EDD98-DF26-94BB-4484-9FDAFC895F64}"/>
              </a:ext>
            </a:extLst>
          </p:cNvPr>
          <p:cNvSpPr txBox="1"/>
          <p:nvPr/>
        </p:nvSpPr>
        <p:spPr>
          <a:xfrm>
            <a:off x="750917" y="1957677"/>
            <a:ext cx="113795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50" dirty="0"/>
              <a:t>Aba onde vamos escrever o script</a:t>
            </a:r>
            <a:endParaRPr lang="en-US" sz="1050" dirty="0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3ED3C695-4FEF-3055-A54B-3A66A5A74E39}"/>
              </a:ext>
            </a:extLst>
          </p:cNvPr>
          <p:cNvSpPr/>
          <p:nvPr/>
        </p:nvSpPr>
        <p:spPr>
          <a:xfrm>
            <a:off x="2123768" y="1180273"/>
            <a:ext cx="270297" cy="1480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05E07E74-5A3E-FED0-AE29-0C764A7F46A6}"/>
              </a:ext>
            </a:extLst>
          </p:cNvPr>
          <p:cNvSpPr/>
          <p:nvPr/>
        </p:nvSpPr>
        <p:spPr>
          <a:xfrm>
            <a:off x="2123768" y="4432929"/>
            <a:ext cx="4379989" cy="24250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82CE9EC8-D882-11DA-86E9-6EE6FC1A06A4}"/>
              </a:ext>
            </a:extLst>
          </p:cNvPr>
          <p:cNvSpPr/>
          <p:nvPr/>
        </p:nvSpPr>
        <p:spPr>
          <a:xfrm>
            <a:off x="1888868" y="4484826"/>
            <a:ext cx="202814" cy="202814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/>
              <a:t>3</a:t>
            </a:r>
            <a:endParaRPr lang="en-US" sz="1200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CAA0F732-9A44-48A3-756B-3AABE9890C19}"/>
              </a:ext>
            </a:extLst>
          </p:cNvPr>
          <p:cNvSpPr txBox="1"/>
          <p:nvPr/>
        </p:nvSpPr>
        <p:spPr>
          <a:xfrm>
            <a:off x="743237" y="4586233"/>
            <a:ext cx="1348445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50" b="1" dirty="0"/>
              <a:t>Console</a:t>
            </a:r>
            <a:r>
              <a:rPr lang="pt-BR" sz="1050" dirty="0"/>
              <a:t>:</a:t>
            </a:r>
          </a:p>
          <a:p>
            <a:pPr algn="ctr"/>
            <a:r>
              <a:rPr lang="pt-BR" sz="1050" dirty="0"/>
              <a:t>Ambiente onde os resultados do script rodado será impresso/mostrado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181840787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F3D07C-BBF9-87B2-2A6E-057457F837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 descr="Tela de computador com texto preto sobre fundo branco&#10;&#10;O conteúdo gerado por IA pode estar incorreto.">
            <a:extLst>
              <a:ext uri="{FF2B5EF4-FFF2-40B4-BE49-F238E27FC236}">
                <a16:creationId xmlns:a16="http://schemas.microsoft.com/office/drawing/2014/main" id="{1AAA3A0A-1028-62AB-C854-6A913437CA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3678" y="787949"/>
            <a:ext cx="7918049" cy="5933526"/>
          </a:xfrm>
          <a:prstGeom prst="rect">
            <a:avLst/>
          </a:prstGeom>
        </p:spPr>
      </p:pic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BE37742-EF7B-CAD2-B3E3-03EE0E80F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5B39C-3780-455C-80CA-14351220CBC6}" type="slidenum">
              <a:rPr lang="en-US" smtClean="0"/>
              <a:t>70</a:t>
            </a:fld>
            <a:endParaRPr lang="en-US" dirty="0"/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95B11E55-CDC0-EC2A-F722-9D796827A47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1945566" cy="931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err="1">
                <a:solidFill>
                  <a:srgbClr val="6E4F8A"/>
                </a:solidFill>
              </a:rPr>
              <a:t>Clonando</a:t>
            </a:r>
            <a:r>
              <a:rPr lang="en-US" b="1" dirty="0">
                <a:solidFill>
                  <a:srgbClr val="6E4F8A"/>
                </a:solidFill>
              </a:rPr>
              <a:t> um </a:t>
            </a:r>
            <a:r>
              <a:rPr lang="en-US" b="1" dirty="0" err="1">
                <a:solidFill>
                  <a:srgbClr val="6E4F8A"/>
                </a:solidFill>
              </a:rPr>
              <a:t>repositório</a:t>
            </a:r>
            <a:r>
              <a:rPr lang="en-US" b="1" dirty="0">
                <a:solidFill>
                  <a:srgbClr val="6E4F8A"/>
                </a:solidFill>
              </a:rPr>
              <a:t> do GitHub no RStudio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01F2871A-1BC0-B78B-208F-9F80FE285639}"/>
              </a:ext>
            </a:extLst>
          </p:cNvPr>
          <p:cNvSpPr/>
          <p:nvPr/>
        </p:nvSpPr>
        <p:spPr>
          <a:xfrm>
            <a:off x="8468355" y="1316429"/>
            <a:ext cx="243717" cy="20388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0CB82F1D-C6BA-FECE-6534-B9A7CD8891B3}"/>
              </a:ext>
            </a:extLst>
          </p:cNvPr>
          <p:cNvSpPr/>
          <p:nvPr/>
        </p:nvSpPr>
        <p:spPr>
          <a:xfrm>
            <a:off x="7095224" y="1806591"/>
            <a:ext cx="1616848" cy="39899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FD98DFF4-6D74-3CF1-E160-EE8B57619933}"/>
              </a:ext>
            </a:extLst>
          </p:cNvPr>
          <p:cNvSpPr txBox="1"/>
          <p:nvPr/>
        </p:nvSpPr>
        <p:spPr>
          <a:xfrm>
            <a:off x="7467175" y="2315191"/>
            <a:ext cx="2126607" cy="70788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000" dirty="0"/>
              <a:t>Após usar a função </a:t>
            </a:r>
            <a:r>
              <a:rPr lang="pt-BR" sz="1000" b="1" dirty="0" err="1"/>
              <a:t>git</a:t>
            </a:r>
            <a:r>
              <a:rPr lang="pt-BR" sz="1000" b="1" dirty="0"/>
              <a:t> </a:t>
            </a:r>
            <a:r>
              <a:rPr lang="pt-BR" sz="1000" b="1" dirty="0" err="1"/>
              <a:t>add</a:t>
            </a:r>
            <a:r>
              <a:rPr lang="pt-BR" sz="1000" b="1" dirty="0"/>
              <a:t>  .</a:t>
            </a:r>
          </a:p>
          <a:p>
            <a:pPr algn="ctr"/>
            <a:r>
              <a:rPr lang="pt-BR" sz="1000" dirty="0"/>
              <a:t>Eles vão ficar verde, significa que foram selecionados/adicionados a fila para ser enviados ao GitHub</a:t>
            </a:r>
            <a:endParaRPr lang="pt-BR" sz="1050" dirty="0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E687E010-1813-4215-4F04-0251588E443F}"/>
              </a:ext>
            </a:extLst>
          </p:cNvPr>
          <p:cNvSpPr/>
          <p:nvPr/>
        </p:nvSpPr>
        <p:spPr>
          <a:xfrm>
            <a:off x="4131327" y="5025812"/>
            <a:ext cx="462399" cy="1721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31E16E10-2187-BEB3-E7DF-FBA3F67964E9}"/>
              </a:ext>
            </a:extLst>
          </p:cNvPr>
          <p:cNvSpPr/>
          <p:nvPr/>
        </p:nvSpPr>
        <p:spPr>
          <a:xfrm>
            <a:off x="4626305" y="4909086"/>
            <a:ext cx="202814" cy="202814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1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8AE9A47B-FE9A-BBB4-70FE-1FA6C90BC510}"/>
              </a:ext>
            </a:extLst>
          </p:cNvPr>
          <p:cNvSpPr txBox="1"/>
          <p:nvPr/>
        </p:nvSpPr>
        <p:spPr>
          <a:xfrm>
            <a:off x="180298" y="1851645"/>
            <a:ext cx="1769788" cy="86177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 err="1">
                <a:highlight>
                  <a:srgbClr val="FFFF00"/>
                </a:highlight>
              </a:rPr>
              <a:t>git</a:t>
            </a:r>
            <a:r>
              <a:rPr lang="pt-BR" sz="1000" b="1" dirty="0">
                <a:highlight>
                  <a:srgbClr val="FFFF00"/>
                </a:highlight>
              </a:rPr>
              <a:t> </a:t>
            </a:r>
            <a:r>
              <a:rPr lang="pt-BR" sz="1000" b="1" dirty="0" err="1">
                <a:highlight>
                  <a:srgbClr val="FFFF00"/>
                </a:highlight>
              </a:rPr>
              <a:t>add</a:t>
            </a:r>
            <a:r>
              <a:rPr lang="pt-BR" sz="1000" b="1" dirty="0">
                <a:highlight>
                  <a:srgbClr val="FFFF00"/>
                </a:highlight>
              </a:rPr>
              <a:t> . </a:t>
            </a:r>
            <a:r>
              <a:rPr lang="pt-BR" sz="1000" dirty="0"/>
              <a:t>é a função que usamos para adicionar arquivos que serão enviados ao GitHub. É sempre a primeira a ser executada.</a:t>
            </a:r>
            <a:endParaRPr lang="pt-BR" sz="1050" dirty="0"/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727F4854-586B-C19E-8EE6-F99C3FD4383F}"/>
              </a:ext>
            </a:extLst>
          </p:cNvPr>
          <p:cNvSpPr/>
          <p:nvPr/>
        </p:nvSpPr>
        <p:spPr>
          <a:xfrm>
            <a:off x="157004" y="1520294"/>
            <a:ext cx="202814" cy="202814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08005893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1156A2-7EB7-E3E2-6E09-4B7A960E97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m 12" descr="Tela de computador com texto preto sobre fundo branco&#10;&#10;O conteúdo gerado por IA pode estar incorreto.">
            <a:extLst>
              <a:ext uri="{FF2B5EF4-FFF2-40B4-BE49-F238E27FC236}">
                <a16:creationId xmlns:a16="http://schemas.microsoft.com/office/drawing/2014/main" id="{92D95F00-6562-66C9-BAD6-111AB16BC9B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3678" y="787949"/>
            <a:ext cx="7862751" cy="5960258"/>
          </a:xfrm>
          <a:prstGeom prst="rect">
            <a:avLst/>
          </a:prstGeom>
        </p:spPr>
      </p:pic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0EB3C71-9C7F-71CB-1003-816E28114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5B39C-3780-455C-80CA-14351220CBC6}" type="slidenum">
              <a:rPr lang="en-US" smtClean="0"/>
              <a:t>71</a:t>
            </a:fld>
            <a:endParaRPr lang="en-US" dirty="0"/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40B1A924-3D6B-845B-B8F6-06E854E423F0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1945566" cy="931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err="1">
                <a:solidFill>
                  <a:srgbClr val="6E4F8A"/>
                </a:solidFill>
              </a:rPr>
              <a:t>Clonando</a:t>
            </a:r>
            <a:r>
              <a:rPr lang="en-US" b="1" dirty="0">
                <a:solidFill>
                  <a:srgbClr val="6E4F8A"/>
                </a:solidFill>
              </a:rPr>
              <a:t> um </a:t>
            </a:r>
            <a:r>
              <a:rPr lang="en-US" b="1" dirty="0" err="1">
                <a:solidFill>
                  <a:srgbClr val="6E4F8A"/>
                </a:solidFill>
              </a:rPr>
              <a:t>repositório</a:t>
            </a:r>
            <a:r>
              <a:rPr lang="en-US" b="1" dirty="0">
                <a:solidFill>
                  <a:srgbClr val="6E4F8A"/>
                </a:solidFill>
              </a:rPr>
              <a:t> do GitHub no RStudio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AF002CF0-9943-87F1-3459-D7996B67E0BA}"/>
              </a:ext>
            </a:extLst>
          </p:cNvPr>
          <p:cNvSpPr/>
          <p:nvPr/>
        </p:nvSpPr>
        <p:spPr>
          <a:xfrm>
            <a:off x="8408621" y="1323353"/>
            <a:ext cx="243717" cy="20388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DC2A6586-1F2A-CCBA-AA1A-865E3467D51E}"/>
              </a:ext>
            </a:extLst>
          </p:cNvPr>
          <p:cNvSpPr/>
          <p:nvPr/>
        </p:nvSpPr>
        <p:spPr>
          <a:xfrm>
            <a:off x="7095224" y="1806591"/>
            <a:ext cx="1616848" cy="39899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671A6FA9-034C-0659-2BE3-AD52490F4D67}"/>
              </a:ext>
            </a:extLst>
          </p:cNvPr>
          <p:cNvSpPr txBox="1"/>
          <p:nvPr/>
        </p:nvSpPr>
        <p:spPr>
          <a:xfrm>
            <a:off x="7467175" y="2315191"/>
            <a:ext cx="2126607" cy="70788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000" dirty="0"/>
              <a:t>Após usar a função </a:t>
            </a:r>
            <a:r>
              <a:rPr lang="pt-BR" sz="1000" b="1" dirty="0" err="1"/>
              <a:t>git</a:t>
            </a:r>
            <a:r>
              <a:rPr lang="pt-BR" sz="1000" b="1" dirty="0"/>
              <a:t> </a:t>
            </a:r>
            <a:r>
              <a:rPr lang="pt-BR" sz="1000" b="1" dirty="0" err="1"/>
              <a:t>add</a:t>
            </a:r>
            <a:r>
              <a:rPr lang="pt-BR" sz="1000" b="1" dirty="0"/>
              <a:t>  .</a:t>
            </a:r>
          </a:p>
          <a:p>
            <a:pPr algn="ctr"/>
            <a:r>
              <a:rPr lang="pt-BR" sz="1000" dirty="0"/>
              <a:t>Eles vão ficar verde, significa que foram selecionados/adicionados a fila para ser enviados ao GitHub</a:t>
            </a:r>
            <a:endParaRPr lang="pt-BR" sz="1050" dirty="0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0F561E79-3240-80AC-595E-20ECD22B22FD}"/>
              </a:ext>
            </a:extLst>
          </p:cNvPr>
          <p:cNvSpPr/>
          <p:nvPr/>
        </p:nvSpPr>
        <p:spPr>
          <a:xfrm>
            <a:off x="4134344" y="5061365"/>
            <a:ext cx="462399" cy="1721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C3804137-AF91-4E77-419C-4F849880ED6D}"/>
              </a:ext>
            </a:extLst>
          </p:cNvPr>
          <p:cNvSpPr/>
          <p:nvPr/>
        </p:nvSpPr>
        <p:spPr>
          <a:xfrm>
            <a:off x="4620815" y="4858551"/>
            <a:ext cx="202814" cy="202814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1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94BBF246-550E-5BB3-FB67-9CDAAC22036F}"/>
              </a:ext>
            </a:extLst>
          </p:cNvPr>
          <p:cNvSpPr txBox="1"/>
          <p:nvPr/>
        </p:nvSpPr>
        <p:spPr>
          <a:xfrm>
            <a:off x="180298" y="1851645"/>
            <a:ext cx="1769788" cy="101566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 err="1">
                <a:highlight>
                  <a:srgbClr val="FFFF00"/>
                </a:highlight>
              </a:rPr>
              <a:t>git</a:t>
            </a:r>
            <a:r>
              <a:rPr lang="pt-BR" sz="1000" b="1" dirty="0">
                <a:highlight>
                  <a:srgbClr val="FFFF00"/>
                </a:highlight>
              </a:rPr>
              <a:t> </a:t>
            </a:r>
            <a:r>
              <a:rPr lang="pt-BR" sz="1000" b="1" dirty="0" err="1">
                <a:highlight>
                  <a:srgbClr val="FFFF00"/>
                </a:highlight>
              </a:rPr>
              <a:t>add</a:t>
            </a:r>
            <a:r>
              <a:rPr lang="pt-BR" sz="1000" b="1" dirty="0">
                <a:highlight>
                  <a:srgbClr val="FFFF00"/>
                </a:highlight>
              </a:rPr>
              <a:t> . </a:t>
            </a:r>
            <a:r>
              <a:rPr lang="pt-BR" sz="1000" dirty="0"/>
              <a:t>é a função que usamos para </a:t>
            </a:r>
            <a:r>
              <a:rPr lang="pt-BR" sz="1000" b="1" dirty="0"/>
              <a:t>adicionar arquivos</a:t>
            </a:r>
            <a:r>
              <a:rPr lang="pt-BR" sz="1000" dirty="0"/>
              <a:t> que serão enviados ao GitHub. É sempre a primeira a ser executada.</a:t>
            </a:r>
            <a:endParaRPr lang="pt-BR" sz="1050" dirty="0"/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A96FB671-4185-AD8A-94B8-36D20D4AAC30}"/>
              </a:ext>
            </a:extLst>
          </p:cNvPr>
          <p:cNvSpPr/>
          <p:nvPr/>
        </p:nvSpPr>
        <p:spPr>
          <a:xfrm>
            <a:off x="157004" y="1520294"/>
            <a:ext cx="202814" cy="202814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1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ED823EB8-3843-A0C8-EEC0-3D440C64F923}"/>
              </a:ext>
            </a:extLst>
          </p:cNvPr>
          <p:cNvSpPr txBox="1"/>
          <p:nvPr/>
        </p:nvSpPr>
        <p:spPr>
          <a:xfrm>
            <a:off x="157004" y="3173307"/>
            <a:ext cx="1769788" cy="147732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 err="1">
                <a:highlight>
                  <a:srgbClr val="FFFF00"/>
                </a:highlight>
              </a:rPr>
              <a:t>git</a:t>
            </a:r>
            <a:r>
              <a:rPr lang="pt-BR" sz="1000" b="1" dirty="0">
                <a:highlight>
                  <a:srgbClr val="FFFF00"/>
                </a:highlight>
              </a:rPr>
              <a:t> </a:t>
            </a:r>
            <a:r>
              <a:rPr lang="pt-BR" sz="1000" b="1" dirty="0" err="1">
                <a:highlight>
                  <a:srgbClr val="FFFF00"/>
                </a:highlight>
              </a:rPr>
              <a:t>commit</a:t>
            </a:r>
            <a:r>
              <a:rPr lang="pt-BR" sz="1000" b="1" dirty="0">
                <a:highlight>
                  <a:srgbClr val="FFFF00"/>
                </a:highlight>
              </a:rPr>
              <a:t> -m “meu primeiro </a:t>
            </a:r>
            <a:r>
              <a:rPr lang="pt-BR" sz="1000" b="1" dirty="0" err="1">
                <a:highlight>
                  <a:srgbClr val="FFFF00"/>
                </a:highlight>
              </a:rPr>
              <a:t>commit</a:t>
            </a:r>
            <a:r>
              <a:rPr lang="pt-BR" sz="1000" b="1" dirty="0">
                <a:highlight>
                  <a:srgbClr val="FFFF00"/>
                </a:highlight>
              </a:rPr>
              <a:t>”</a:t>
            </a:r>
          </a:p>
          <a:p>
            <a:pPr algn="ctr"/>
            <a:endParaRPr lang="pt-BR" sz="1000" b="1" dirty="0"/>
          </a:p>
          <a:p>
            <a:pPr algn="ctr"/>
            <a:r>
              <a:rPr lang="pt-BR" sz="1000" dirty="0"/>
              <a:t>é a função que usamos para adicionar </a:t>
            </a:r>
            <a:r>
              <a:rPr lang="pt-BR" sz="1000" b="1" dirty="0"/>
              <a:t>um comentário </a:t>
            </a:r>
            <a:r>
              <a:rPr lang="pt-BR" sz="1000" dirty="0"/>
              <a:t>a está modificação (adição de arquivos) que estamos fazendo no repositório do GitHub.</a:t>
            </a:r>
            <a:endParaRPr lang="pt-BR" sz="1050" dirty="0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CAFF4808-4353-D492-2942-C92B91D56857}"/>
              </a:ext>
            </a:extLst>
          </p:cNvPr>
          <p:cNvSpPr/>
          <p:nvPr/>
        </p:nvSpPr>
        <p:spPr>
          <a:xfrm>
            <a:off x="133710" y="2841956"/>
            <a:ext cx="202814" cy="202814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2</a:t>
            </a: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CD0FCFD8-30FF-29A7-E51D-1AA69AA223FF}"/>
              </a:ext>
            </a:extLst>
          </p:cNvPr>
          <p:cNvSpPr/>
          <p:nvPr/>
        </p:nvSpPr>
        <p:spPr>
          <a:xfrm>
            <a:off x="4134343" y="5233542"/>
            <a:ext cx="1666284" cy="1721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9CC74F95-A687-2EA9-6C6F-9E5D454F3A8E}"/>
              </a:ext>
            </a:extLst>
          </p:cNvPr>
          <p:cNvSpPr/>
          <p:nvPr/>
        </p:nvSpPr>
        <p:spPr>
          <a:xfrm>
            <a:off x="5871376" y="5202905"/>
            <a:ext cx="202814" cy="202814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49686710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53467B-B206-9501-9B11-2148EA9740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m 12" descr="Tela de computador com texto preto sobre fundo branco&#10;&#10;O conteúdo gerado por IA pode estar incorreto.">
            <a:extLst>
              <a:ext uri="{FF2B5EF4-FFF2-40B4-BE49-F238E27FC236}">
                <a16:creationId xmlns:a16="http://schemas.microsoft.com/office/drawing/2014/main" id="{A6D27070-F8E5-0DF1-961A-DDEBD1882AC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3678" y="787949"/>
            <a:ext cx="7862751" cy="5960258"/>
          </a:xfrm>
          <a:prstGeom prst="rect">
            <a:avLst/>
          </a:prstGeom>
        </p:spPr>
      </p:pic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8BA80FB7-A235-0952-6570-570ED76760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5B39C-3780-455C-80CA-14351220CBC6}" type="slidenum">
              <a:rPr lang="en-US" smtClean="0"/>
              <a:t>72</a:t>
            </a:fld>
            <a:endParaRPr lang="en-US" dirty="0"/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5D2D7B5B-5080-5668-AAA6-7500AD2D0511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1945566" cy="931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err="1">
                <a:solidFill>
                  <a:srgbClr val="6E4F8A"/>
                </a:solidFill>
              </a:rPr>
              <a:t>Clonando</a:t>
            </a:r>
            <a:r>
              <a:rPr lang="en-US" b="1" dirty="0">
                <a:solidFill>
                  <a:srgbClr val="6E4F8A"/>
                </a:solidFill>
              </a:rPr>
              <a:t> um </a:t>
            </a:r>
            <a:r>
              <a:rPr lang="en-US" b="1" dirty="0" err="1">
                <a:solidFill>
                  <a:srgbClr val="6E4F8A"/>
                </a:solidFill>
              </a:rPr>
              <a:t>repositório</a:t>
            </a:r>
            <a:r>
              <a:rPr lang="en-US" b="1" dirty="0">
                <a:solidFill>
                  <a:srgbClr val="6E4F8A"/>
                </a:solidFill>
              </a:rPr>
              <a:t> do GitHub no RStudio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6367E623-F8BA-723C-8281-5175C6F1EB39}"/>
              </a:ext>
            </a:extLst>
          </p:cNvPr>
          <p:cNvSpPr/>
          <p:nvPr/>
        </p:nvSpPr>
        <p:spPr>
          <a:xfrm>
            <a:off x="8408621" y="1323353"/>
            <a:ext cx="243717" cy="20388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A95C2C5F-882F-67A2-B2B4-F5FAB810B253}"/>
              </a:ext>
            </a:extLst>
          </p:cNvPr>
          <p:cNvSpPr/>
          <p:nvPr/>
        </p:nvSpPr>
        <p:spPr>
          <a:xfrm>
            <a:off x="7095224" y="1806591"/>
            <a:ext cx="1616848" cy="39899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D15FAED2-49EF-6192-54FF-2141F3EBB317}"/>
              </a:ext>
            </a:extLst>
          </p:cNvPr>
          <p:cNvSpPr txBox="1"/>
          <p:nvPr/>
        </p:nvSpPr>
        <p:spPr>
          <a:xfrm>
            <a:off x="7467175" y="2315191"/>
            <a:ext cx="2126607" cy="70788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000" dirty="0"/>
              <a:t>Após usar a função </a:t>
            </a:r>
            <a:r>
              <a:rPr lang="pt-BR" sz="1000" b="1" dirty="0" err="1"/>
              <a:t>git</a:t>
            </a:r>
            <a:r>
              <a:rPr lang="pt-BR" sz="1000" b="1" dirty="0"/>
              <a:t> </a:t>
            </a:r>
            <a:r>
              <a:rPr lang="pt-BR" sz="1000" b="1" dirty="0" err="1"/>
              <a:t>add</a:t>
            </a:r>
            <a:r>
              <a:rPr lang="pt-BR" sz="1000" b="1" dirty="0"/>
              <a:t>  .</a:t>
            </a:r>
          </a:p>
          <a:p>
            <a:pPr algn="ctr"/>
            <a:r>
              <a:rPr lang="pt-BR" sz="1000" dirty="0"/>
              <a:t>Eles vão ficar verde, significa que foram selecionados/adicionados a fila para ser enviados ao GitHub</a:t>
            </a:r>
            <a:endParaRPr lang="pt-BR" sz="1050" dirty="0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BB462F30-871E-0705-2FA3-2FE9DB181719}"/>
              </a:ext>
            </a:extLst>
          </p:cNvPr>
          <p:cNvSpPr/>
          <p:nvPr/>
        </p:nvSpPr>
        <p:spPr>
          <a:xfrm>
            <a:off x="4134344" y="5061365"/>
            <a:ext cx="462399" cy="1721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0DA1252D-5A5D-6255-9AB4-5AA9620BA7C9}"/>
              </a:ext>
            </a:extLst>
          </p:cNvPr>
          <p:cNvSpPr/>
          <p:nvPr/>
        </p:nvSpPr>
        <p:spPr>
          <a:xfrm>
            <a:off x="4620815" y="4858551"/>
            <a:ext cx="202814" cy="202814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1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CBAD3033-8C96-F06C-632F-93E87EE0B293}"/>
              </a:ext>
            </a:extLst>
          </p:cNvPr>
          <p:cNvSpPr txBox="1"/>
          <p:nvPr/>
        </p:nvSpPr>
        <p:spPr>
          <a:xfrm>
            <a:off x="180298" y="1851645"/>
            <a:ext cx="1769788" cy="101566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 err="1">
                <a:highlight>
                  <a:srgbClr val="FFFF00"/>
                </a:highlight>
              </a:rPr>
              <a:t>git</a:t>
            </a:r>
            <a:r>
              <a:rPr lang="pt-BR" sz="1000" b="1" dirty="0">
                <a:highlight>
                  <a:srgbClr val="FFFF00"/>
                </a:highlight>
              </a:rPr>
              <a:t> </a:t>
            </a:r>
            <a:r>
              <a:rPr lang="pt-BR" sz="1000" b="1" dirty="0" err="1">
                <a:highlight>
                  <a:srgbClr val="FFFF00"/>
                </a:highlight>
              </a:rPr>
              <a:t>add</a:t>
            </a:r>
            <a:r>
              <a:rPr lang="pt-BR" sz="1000" b="1" dirty="0">
                <a:highlight>
                  <a:srgbClr val="FFFF00"/>
                </a:highlight>
              </a:rPr>
              <a:t> . </a:t>
            </a:r>
            <a:r>
              <a:rPr lang="pt-BR" sz="1000" dirty="0"/>
              <a:t>é a função que usamos para </a:t>
            </a:r>
            <a:r>
              <a:rPr lang="pt-BR" sz="1000" b="1" dirty="0"/>
              <a:t>adicionar arquivos</a:t>
            </a:r>
            <a:r>
              <a:rPr lang="pt-BR" sz="1000" dirty="0"/>
              <a:t> que serão enviados ao GitHub. É sempre a primeira a ser executada.</a:t>
            </a:r>
            <a:endParaRPr lang="pt-BR" sz="1050" dirty="0"/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BF08355B-BE09-A938-3D67-088C5AA10D66}"/>
              </a:ext>
            </a:extLst>
          </p:cNvPr>
          <p:cNvSpPr/>
          <p:nvPr/>
        </p:nvSpPr>
        <p:spPr>
          <a:xfrm>
            <a:off x="157004" y="1520294"/>
            <a:ext cx="202814" cy="202814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1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FE709256-8835-24E9-C2BE-48471FF63144}"/>
              </a:ext>
            </a:extLst>
          </p:cNvPr>
          <p:cNvSpPr txBox="1"/>
          <p:nvPr/>
        </p:nvSpPr>
        <p:spPr>
          <a:xfrm>
            <a:off x="157004" y="3173307"/>
            <a:ext cx="1769788" cy="147732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 err="1">
                <a:highlight>
                  <a:srgbClr val="FFFF00"/>
                </a:highlight>
              </a:rPr>
              <a:t>git</a:t>
            </a:r>
            <a:r>
              <a:rPr lang="pt-BR" sz="1000" b="1" dirty="0">
                <a:highlight>
                  <a:srgbClr val="FFFF00"/>
                </a:highlight>
              </a:rPr>
              <a:t> </a:t>
            </a:r>
            <a:r>
              <a:rPr lang="pt-BR" sz="1000" b="1" dirty="0" err="1">
                <a:highlight>
                  <a:srgbClr val="FFFF00"/>
                </a:highlight>
              </a:rPr>
              <a:t>commit</a:t>
            </a:r>
            <a:r>
              <a:rPr lang="pt-BR" sz="1000" b="1" dirty="0">
                <a:highlight>
                  <a:srgbClr val="FFFF00"/>
                </a:highlight>
              </a:rPr>
              <a:t> -m “meu primeiro </a:t>
            </a:r>
            <a:r>
              <a:rPr lang="pt-BR" sz="1000" b="1" dirty="0" err="1">
                <a:highlight>
                  <a:srgbClr val="FFFF00"/>
                </a:highlight>
              </a:rPr>
              <a:t>commit</a:t>
            </a:r>
            <a:r>
              <a:rPr lang="pt-BR" sz="1000" b="1" dirty="0">
                <a:highlight>
                  <a:srgbClr val="FFFF00"/>
                </a:highlight>
              </a:rPr>
              <a:t>”</a:t>
            </a:r>
          </a:p>
          <a:p>
            <a:pPr algn="ctr"/>
            <a:endParaRPr lang="pt-BR" sz="1000" b="1" dirty="0"/>
          </a:p>
          <a:p>
            <a:pPr algn="ctr"/>
            <a:r>
              <a:rPr lang="pt-BR" sz="1000" dirty="0"/>
              <a:t>é a função que usamos para adicionar </a:t>
            </a:r>
            <a:r>
              <a:rPr lang="pt-BR" sz="1000" b="1" dirty="0"/>
              <a:t>um comentário </a:t>
            </a:r>
            <a:r>
              <a:rPr lang="pt-BR" sz="1000" dirty="0"/>
              <a:t>a está modificação (adição de arquivos) que estamos fazendo no repositório do GitHub.</a:t>
            </a:r>
            <a:endParaRPr lang="pt-BR" sz="1050" dirty="0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D4C9B93D-ACF0-3BE2-5E48-3F21261B9662}"/>
              </a:ext>
            </a:extLst>
          </p:cNvPr>
          <p:cNvSpPr/>
          <p:nvPr/>
        </p:nvSpPr>
        <p:spPr>
          <a:xfrm>
            <a:off x="133710" y="2841956"/>
            <a:ext cx="202814" cy="202814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2</a:t>
            </a: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03BF547F-2F62-3BF4-D562-A1AC4386FE94}"/>
              </a:ext>
            </a:extLst>
          </p:cNvPr>
          <p:cNvSpPr/>
          <p:nvPr/>
        </p:nvSpPr>
        <p:spPr>
          <a:xfrm>
            <a:off x="4134343" y="5233542"/>
            <a:ext cx="1666284" cy="1721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608C1BEC-C53F-F41E-9E34-A072DB9B49F9}"/>
              </a:ext>
            </a:extLst>
          </p:cNvPr>
          <p:cNvSpPr/>
          <p:nvPr/>
        </p:nvSpPr>
        <p:spPr>
          <a:xfrm>
            <a:off x="5871376" y="5202905"/>
            <a:ext cx="202814" cy="202814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2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46C0FDFE-16B6-FC5B-C122-0EA30A4796F0}"/>
              </a:ext>
            </a:extLst>
          </p:cNvPr>
          <p:cNvSpPr/>
          <p:nvPr/>
        </p:nvSpPr>
        <p:spPr>
          <a:xfrm>
            <a:off x="2175570" y="5565403"/>
            <a:ext cx="2815173" cy="93173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323086AF-DF16-8B2C-DA45-C3B960E165A1}"/>
              </a:ext>
            </a:extLst>
          </p:cNvPr>
          <p:cNvSpPr txBox="1"/>
          <p:nvPr/>
        </p:nvSpPr>
        <p:spPr>
          <a:xfrm>
            <a:off x="5032697" y="5559674"/>
            <a:ext cx="1571786" cy="86177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000" dirty="0"/>
              <a:t>Se a configuração de e-mail e usuário não deram certo, então será pedido de novo como nessa mensagem</a:t>
            </a:r>
            <a:endParaRPr lang="pt-BR" sz="1050" dirty="0"/>
          </a:p>
        </p:txBody>
      </p:sp>
    </p:spTree>
    <p:extLst>
      <p:ext uri="{BB962C8B-B14F-4D97-AF65-F5344CB8AC3E}">
        <p14:creationId xmlns:p14="http://schemas.microsoft.com/office/powerpoint/2010/main" val="192635809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D11523-14C4-C3B5-6D9C-3A2622D0D5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m 19" descr="Tela de computador com texto preto sobre fundo branco&#10;&#10;O conteúdo gerado por IA pode estar incorreto.">
            <a:extLst>
              <a:ext uri="{FF2B5EF4-FFF2-40B4-BE49-F238E27FC236}">
                <a16:creationId xmlns:a16="http://schemas.microsoft.com/office/drawing/2014/main" id="{06AB5431-E333-70D8-85A9-7F9E7B1CAAD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3678" y="782501"/>
            <a:ext cx="7862751" cy="5965706"/>
          </a:xfrm>
          <a:prstGeom prst="rect">
            <a:avLst/>
          </a:prstGeom>
        </p:spPr>
      </p:pic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7E95157-919E-8CBA-5305-80712EED03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5B39C-3780-455C-80CA-14351220CBC6}" type="slidenum">
              <a:rPr lang="en-US" smtClean="0"/>
              <a:t>73</a:t>
            </a:fld>
            <a:endParaRPr lang="en-US" dirty="0"/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D28ABD3E-44F7-A40A-38A7-8AB09F82F3EC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1945566" cy="931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err="1">
                <a:solidFill>
                  <a:srgbClr val="6E4F8A"/>
                </a:solidFill>
              </a:rPr>
              <a:t>Clonando</a:t>
            </a:r>
            <a:r>
              <a:rPr lang="en-US" b="1" dirty="0">
                <a:solidFill>
                  <a:srgbClr val="6E4F8A"/>
                </a:solidFill>
              </a:rPr>
              <a:t> um </a:t>
            </a:r>
            <a:r>
              <a:rPr lang="en-US" b="1" dirty="0" err="1">
                <a:solidFill>
                  <a:srgbClr val="6E4F8A"/>
                </a:solidFill>
              </a:rPr>
              <a:t>repositório</a:t>
            </a:r>
            <a:r>
              <a:rPr lang="en-US" b="1" dirty="0">
                <a:solidFill>
                  <a:srgbClr val="6E4F8A"/>
                </a:solidFill>
              </a:rPr>
              <a:t> do GitHub no RStudio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0EC4CFD3-17DA-C02A-2DA7-081A6EEBBC12}"/>
              </a:ext>
            </a:extLst>
          </p:cNvPr>
          <p:cNvSpPr/>
          <p:nvPr/>
        </p:nvSpPr>
        <p:spPr>
          <a:xfrm>
            <a:off x="4099727" y="6326973"/>
            <a:ext cx="2743199" cy="19440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981F5C07-20A8-BF13-726A-F39BC62173CB}"/>
              </a:ext>
            </a:extLst>
          </p:cNvPr>
          <p:cNvSpPr txBox="1"/>
          <p:nvPr/>
        </p:nvSpPr>
        <p:spPr>
          <a:xfrm>
            <a:off x="5399622" y="5465199"/>
            <a:ext cx="1571786" cy="4001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000" dirty="0"/>
              <a:t>Entra seu </a:t>
            </a:r>
            <a:r>
              <a:rPr lang="pt-BR" sz="1000" dirty="0" err="1"/>
              <a:t>email</a:t>
            </a:r>
            <a:r>
              <a:rPr lang="pt-BR" sz="1000" dirty="0"/>
              <a:t> da conta do GitHub</a:t>
            </a:r>
            <a:endParaRPr lang="pt-BR" sz="1050" dirty="0"/>
          </a:p>
        </p:txBody>
      </p:sp>
    </p:spTree>
    <p:extLst>
      <p:ext uri="{BB962C8B-B14F-4D97-AF65-F5344CB8AC3E}">
        <p14:creationId xmlns:p14="http://schemas.microsoft.com/office/powerpoint/2010/main" val="154643230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6AF787-0367-F387-69CA-54C5E2E176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 descr="Tela de computador com texto preto sobre fundo branco&#10;&#10;O conteúdo gerado por IA pode estar incorreto.">
            <a:extLst>
              <a:ext uri="{FF2B5EF4-FFF2-40B4-BE49-F238E27FC236}">
                <a16:creationId xmlns:a16="http://schemas.microsoft.com/office/drawing/2014/main" id="{F961CE07-ADF6-D7CA-2B6C-C07592B6D9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3678" y="782501"/>
            <a:ext cx="7914183" cy="5938974"/>
          </a:xfrm>
          <a:prstGeom prst="rect">
            <a:avLst/>
          </a:prstGeom>
        </p:spPr>
      </p:pic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B018C832-118B-3873-0427-BD16D2F69D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5B39C-3780-455C-80CA-14351220CBC6}" type="slidenum">
              <a:rPr lang="en-US" smtClean="0"/>
              <a:t>74</a:t>
            </a:fld>
            <a:endParaRPr lang="en-US" dirty="0"/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C7366CC5-B62B-1B72-56D6-061FD9B92E7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1945566" cy="931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err="1">
                <a:solidFill>
                  <a:srgbClr val="6E4F8A"/>
                </a:solidFill>
              </a:rPr>
              <a:t>Clonando</a:t>
            </a:r>
            <a:r>
              <a:rPr lang="en-US" b="1" dirty="0">
                <a:solidFill>
                  <a:srgbClr val="6E4F8A"/>
                </a:solidFill>
              </a:rPr>
              <a:t> um </a:t>
            </a:r>
            <a:r>
              <a:rPr lang="en-US" b="1" dirty="0" err="1">
                <a:solidFill>
                  <a:srgbClr val="6E4F8A"/>
                </a:solidFill>
              </a:rPr>
              <a:t>repositório</a:t>
            </a:r>
            <a:r>
              <a:rPr lang="en-US" b="1" dirty="0">
                <a:solidFill>
                  <a:srgbClr val="6E4F8A"/>
                </a:solidFill>
              </a:rPr>
              <a:t> do GitHub no RStudio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06646513-4DAC-313C-52F5-977FFD6E5E9F}"/>
              </a:ext>
            </a:extLst>
          </p:cNvPr>
          <p:cNvSpPr/>
          <p:nvPr/>
        </p:nvSpPr>
        <p:spPr>
          <a:xfrm>
            <a:off x="4171740" y="6431714"/>
            <a:ext cx="2010229" cy="1605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782D4B3B-3D9A-DE36-E4C8-5927B7C969DF}"/>
              </a:ext>
            </a:extLst>
          </p:cNvPr>
          <p:cNvSpPr txBox="1"/>
          <p:nvPr/>
        </p:nvSpPr>
        <p:spPr>
          <a:xfrm>
            <a:off x="5399622" y="5465199"/>
            <a:ext cx="1571786" cy="4001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000" dirty="0"/>
              <a:t>Entra seu </a:t>
            </a:r>
            <a:r>
              <a:rPr lang="pt-BR" sz="1000" dirty="0" err="1"/>
              <a:t>email</a:t>
            </a:r>
            <a:r>
              <a:rPr lang="pt-BR" sz="1000" dirty="0"/>
              <a:t> da conta do GitHub</a:t>
            </a:r>
            <a:endParaRPr lang="pt-BR" sz="1050" dirty="0"/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677CA9F7-36BA-CFD3-5E34-EB8484C8054E}"/>
              </a:ext>
            </a:extLst>
          </p:cNvPr>
          <p:cNvSpPr txBox="1"/>
          <p:nvPr/>
        </p:nvSpPr>
        <p:spPr>
          <a:xfrm>
            <a:off x="6280633" y="6387331"/>
            <a:ext cx="2088055" cy="24622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000" dirty="0"/>
              <a:t>Entra seu nome de usuário</a:t>
            </a:r>
            <a:endParaRPr lang="pt-BR" sz="1050" dirty="0"/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8AE6F3E0-C2F5-0AF0-A155-9EBEC51F785E}"/>
              </a:ext>
            </a:extLst>
          </p:cNvPr>
          <p:cNvSpPr/>
          <p:nvPr/>
        </p:nvSpPr>
        <p:spPr>
          <a:xfrm>
            <a:off x="4171740" y="6192210"/>
            <a:ext cx="2682909" cy="1951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25591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C27EE1-5A42-7591-FFD4-F822D7561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Tela de computador com texto preto sobre fundo branco&#10;&#10;O conteúdo gerado por IA pode estar incorreto.">
            <a:extLst>
              <a:ext uri="{FF2B5EF4-FFF2-40B4-BE49-F238E27FC236}">
                <a16:creationId xmlns:a16="http://schemas.microsoft.com/office/drawing/2014/main" id="{B21147BF-CD7F-0DB8-635A-60D8A6D3A96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3679" y="782501"/>
            <a:ext cx="7900778" cy="5938974"/>
          </a:xfrm>
          <a:prstGeom prst="rect">
            <a:avLst/>
          </a:prstGeom>
        </p:spPr>
      </p:pic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7D1FF7D-CC53-7E07-C440-655E611DD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5B39C-3780-455C-80CA-14351220CBC6}" type="slidenum">
              <a:rPr lang="en-US" smtClean="0"/>
              <a:t>75</a:t>
            </a:fld>
            <a:endParaRPr lang="en-US" dirty="0"/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216B084E-232B-10E5-7D66-B30286D27AC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1945566" cy="931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err="1">
                <a:solidFill>
                  <a:srgbClr val="6E4F8A"/>
                </a:solidFill>
              </a:rPr>
              <a:t>Clonando</a:t>
            </a:r>
            <a:r>
              <a:rPr lang="en-US" b="1" dirty="0">
                <a:solidFill>
                  <a:srgbClr val="6E4F8A"/>
                </a:solidFill>
              </a:rPr>
              <a:t> um </a:t>
            </a:r>
            <a:r>
              <a:rPr lang="en-US" b="1" dirty="0" err="1">
                <a:solidFill>
                  <a:srgbClr val="6E4F8A"/>
                </a:solidFill>
              </a:rPr>
              <a:t>repositório</a:t>
            </a:r>
            <a:r>
              <a:rPr lang="en-US" b="1" dirty="0">
                <a:solidFill>
                  <a:srgbClr val="6E4F8A"/>
                </a:solidFill>
              </a:rPr>
              <a:t> do GitHub no RStudio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E3A2629B-F29F-5975-B0CB-E6C6D58A2B6A}"/>
              </a:ext>
            </a:extLst>
          </p:cNvPr>
          <p:cNvSpPr/>
          <p:nvPr/>
        </p:nvSpPr>
        <p:spPr>
          <a:xfrm>
            <a:off x="8610600" y="1333285"/>
            <a:ext cx="243717" cy="20388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A7B0B19A-7432-5328-ECB1-E4BAA8176747}"/>
              </a:ext>
            </a:extLst>
          </p:cNvPr>
          <p:cNvSpPr/>
          <p:nvPr/>
        </p:nvSpPr>
        <p:spPr>
          <a:xfrm>
            <a:off x="7287126" y="1806591"/>
            <a:ext cx="1604210" cy="39899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1D4F0792-2DAC-714A-9D07-2EFED903750E}"/>
              </a:ext>
            </a:extLst>
          </p:cNvPr>
          <p:cNvSpPr txBox="1"/>
          <p:nvPr/>
        </p:nvSpPr>
        <p:spPr>
          <a:xfrm>
            <a:off x="7467175" y="2315191"/>
            <a:ext cx="2126607" cy="70788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000" dirty="0"/>
              <a:t>Após usar a função </a:t>
            </a:r>
            <a:r>
              <a:rPr lang="pt-BR" sz="1000" b="1" dirty="0" err="1"/>
              <a:t>git</a:t>
            </a:r>
            <a:r>
              <a:rPr lang="pt-BR" sz="1000" b="1" dirty="0"/>
              <a:t> </a:t>
            </a:r>
            <a:r>
              <a:rPr lang="pt-BR" sz="1000" b="1" dirty="0" err="1"/>
              <a:t>add</a:t>
            </a:r>
            <a:r>
              <a:rPr lang="pt-BR" sz="1000" b="1" dirty="0"/>
              <a:t>  .</a:t>
            </a:r>
          </a:p>
          <a:p>
            <a:pPr algn="ctr"/>
            <a:r>
              <a:rPr lang="pt-BR" sz="1000" dirty="0"/>
              <a:t>Eles vão ficar verde, significa que foram selecionados/adicionados a fila para ser enviados ao GitHub</a:t>
            </a:r>
            <a:endParaRPr lang="pt-BR" sz="1050" dirty="0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00AC1687-E14B-6950-1DB2-0167F8C75943}"/>
              </a:ext>
            </a:extLst>
          </p:cNvPr>
          <p:cNvSpPr/>
          <p:nvPr/>
        </p:nvSpPr>
        <p:spPr>
          <a:xfrm>
            <a:off x="4171740" y="6431714"/>
            <a:ext cx="2010229" cy="1605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6AA8D90D-B1A3-9470-4873-CF3641A31706}"/>
              </a:ext>
            </a:extLst>
          </p:cNvPr>
          <p:cNvSpPr/>
          <p:nvPr/>
        </p:nvSpPr>
        <p:spPr>
          <a:xfrm>
            <a:off x="6206042" y="6311318"/>
            <a:ext cx="202814" cy="202814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2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B60F4AD4-36C2-21DB-9B04-1CCC145D5BAB}"/>
              </a:ext>
            </a:extLst>
          </p:cNvPr>
          <p:cNvSpPr txBox="1"/>
          <p:nvPr/>
        </p:nvSpPr>
        <p:spPr>
          <a:xfrm>
            <a:off x="180298" y="1851645"/>
            <a:ext cx="1769788" cy="101566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 err="1">
                <a:highlight>
                  <a:srgbClr val="FFFF00"/>
                </a:highlight>
              </a:rPr>
              <a:t>git</a:t>
            </a:r>
            <a:r>
              <a:rPr lang="pt-BR" sz="1000" b="1" dirty="0">
                <a:highlight>
                  <a:srgbClr val="FFFF00"/>
                </a:highlight>
              </a:rPr>
              <a:t> </a:t>
            </a:r>
            <a:r>
              <a:rPr lang="pt-BR" sz="1000" b="1" dirty="0" err="1">
                <a:highlight>
                  <a:srgbClr val="FFFF00"/>
                </a:highlight>
              </a:rPr>
              <a:t>add</a:t>
            </a:r>
            <a:r>
              <a:rPr lang="pt-BR" sz="1000" b="1" dirty="0">
                <a:highlight>
                  <a:srgbClr val="FFFF00"/>
                </a:highlight>
              </a:rPr>
              <a:t> . </a:t>
            </a:r>
            <a:r>
              <a:rPr lang="pt-BR" sz="1000" dirty="0"/>
              <a:t>é a função que usamos para </a:t>
            </a:r>
            <a:r>
              <a:rPr lang="pt-BR" sz="1000" b="1" dirty="0"/>
              <a:t>adicionar arquivos</a:t>
            </a:r>
            <a:r>
              <a:rPr lang="pt-BR" sz="1000" dirty="0"/>
              <a:t> que serão enviados ao GitHub. É sempre a primeira a ser executada.</a:t>
            </a:r>
            <a:endParaRPr lang="pt-BR" sz="1050" dirty="0"/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51C14442-A409-85CA-CDFC-45F22DBCC823}"/>
              </a:ext>
            </a:extLst>
          </p:cNvPr>
          <p:cNvSpPr/>
          <p:nvPr/>
        </p:nvSpPr>
        <p:spPr>
          <a:xfrm>
            <a:off x="95455" y="1623213"/>
            <a:ext cx="202814" cy="202814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1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2FE7D9E1-DAD9-D11C-B7F8-B971FDC5A835}"/>
              </a:ext>
            </a:extLst>
          </p:cNvPr>
          <p:cNvSpPr txBox="1"/>
          <p:nvPr/>
        </p:nvSpPr>
        <p:spPr>
          <a:xfrm>
            <a:off x="157004" y="3173307"/>
            <a:ext cx="1769788" cy="147732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 err="1">
                <a:highlight>
                  <a:srgbClr val="FFFF00"/>
                </a:highlight>
              </a:rPr>
              <a:t>git</a:t>
            </a:r>
            <a:r>
              <a:rPr lang="pt-BR" sz="1000" b="1" dirty="0">
                <a:highlight>
                  <a:srgbClr val="FFFF00"/>
                </a:highlight>
              </a:rPr>
              <a:t> </a:t>
            </a:r>
            <a:r>
              <a:rPr lang="pt-BR" sz="1000" b="1" dirty="0" err="1">
                <a:highlight>
                  <a:srgbClr val="FFFF00"/>
                </a:highlight>
              </a:rPr>
              <a:t>commit</a:t>
            </a:r>
            <a:r>
              <a:rPr lang="pt-BR" sz="1000" b="1" dirty="0">
                <a:highlight>
                  <a:srgbClr val="FFFF00"/>
                </a:highlight>
              </a:rPr>
              <a:t> -m “meu primeiro </a:t>
            </a:r>
            <a:r>
              <a:rPr lang="pt-BR" sz="1000" b="1" dirty="0" err="1">
                <a:highlight>
                  <a:srgbClr val="FFFF00"/>
                </a:highlight>
              </a:rPr>
              <a:t>commit</a:t>
            </a:r>
            <a:r>
              <a:rPr lang="pt-BR" sz="1000" b="1" dirty="0">
                <a:highlight>
                  <a:srgbClr val="FFFF00"/>
                </a:highlight>
              </a:rPr>
              <a:t>”</a:t>
            </a:r>
          </a:p>
          <a:p>
            <a:pPr algn="ctr"/>
            <a:endParaRPr lang="pt-BR" sz="1000" b="1" dirty="0"/>
          </a:p>
          <a:p>
            <a:pPr algn="ctr"/>
            <a:r>
              <a:rPr lang="pt-BR" sz="1000" dirty="0"/>
              <a:t>é a função que usamos para adicionar </a:t>
            </a:r>
            <a:r>
              <a:rPr lang="pt-BR" sz="1000" b="1" dirty="0"/>
              <a:t>um comentário </a:t>
            </a:r>
            <a:r>
              <a:rPr lang="pt-BR" sz="1000" dirty="0"/>
              <a:t>a está modificação (adição de arquivos) que estamos fazendo no repositório do GitHub.</a:t>
            </a:r>
            <a:endParaRPr lang="pt-BR" sz="1050" dirty="0"/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67EA275F-4E54-E282-7B32-4D971E45F137}"/>
              </a:ext>
            </a:extLst>
          </p:cNvPr>
          <p:cNvSpPr/>
          <p:nvPr/>
        </p:nvSpPr>
        <p:spPr>
          <a:xfrm>
            <a:off x="95455" y="2966942"/>
            <a:ext cx="202814" cy="202814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79161272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C52122-A8CD-F7AE-3787-848462A3DB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 descr="Tela de computador com texto preto sobre fundo branco&#10;&#10;O conteúdo gerado por IA pode estar incorreto.">
            <a:extLst>
              <a:ext uri="{FF2B5EF4-FFF2-40B4-BE49-F238E27FC236}">
                <a16:creationId xmlns:a16="http://schemas.microsoft.com/office/drawing/2014/main" id="{7A471032-15DD-2602-69A9-E573F1EE05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3680" y="782501"/>
            <a:ext cx="7884642" cy="5970374"/>
          </a:xfrm>
          <a:prstGeom prst="rect">
            <a:avLst/>
          </a:prstGeom>
        </p:spPr>
      </p:pic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A64BCA39-2657-8586-1615-0F442AFBD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5B39C-3780-455C-80CA-14351220CBC6}" type="slidenum">
              <a:rPr lang="en-US" smtClean="0"/>
              <a:t>76</a:t>
            </a:fld>
            <a:endParaRPr lang="en-US" dirty="0"/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47964BF8-CAB4-6C72-0565-0EE6FACBFB4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1945566" cy="931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err="1">
                <a:solidFill>
                  <a:srgbClr val="6E4F8A"/>
                </a:solidFill>
              </a:rPr>
              <a:t>Clonando</a:t>
            </a:r>
            <a:r>
              <a:rPr lang="en-US" b="1" dirty="0">
                <a:solidFill>
                  <a:srgbClr val="6E4F8A"/>
                </a:solidFill>
              </a:rPr>
              <a:t> um </a:t>
            </a:r>
            <a:r>
              <a:rPr lang="en-US" b="1" dirty="0" err="1">
                <a:solidFill>
                  <a:srgbClr val="6E4F8A"/>
                </a:solidFill>
              </a:rPr>
              <a:t>repositório</a:t>
            </a:r>
            <a:r>
              <a:rPr lang="en-US" b="1" dirty="0">
                <a:solidFill>
                  <a:srgbClr val="6E4F8A"/>
                </a:solidFill>
              </a:rPr>
              <a:t> do GitHub no RStudio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27F9246C-40F1-A10B-A227-9BB28336C277}"/>
              </a:ext>
            </a:extLst>
          </p:cNvPr>
          <p:cNvSpPr/>
          <p:nvPr/>
        </p:nvSpPr>
        <p:spPr>
          <a:xfrm>
            <a:off x="8610600" y="1333285"/>
            <a:ext cx="243717" cy="20388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CCB4CA55-DDAA-E708-7025-C1965B4B2618}"/>
              </a:ext>
            </a:extLst>
          </p:cNvPr>
          <p:cNvSpPr/>
          <p:nvPr/>
        </p:nvSpPr>
        <p:spPr>
          <a:xfrm>
            <a:off x="7287126" y="1806591"/>
            <a:ext cx="1604210" cy="39899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35329A3A-DDF8-4071-56C7-EB4831A97AA0}"/>
              </a:ext>
            </a:extLst>
          </p:cNvPr>
          <p:cNvSpPr txBox="1"/>
          <p:nvPr/>
        </p:nvSpPr>
        <p:spPr>
          <a:xfrm>
            <a:off x="7467175" y="2315191"/>
            <a:ext cx="2126607" cy="70788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000" dirty="0"/>
              <a:t>Após usar a função </a:t>
            </a:r>
            <a:r>
              <a:rPr lang="pt-BR" sz="1000" b="1" dirty="0" err="1"/>
              <a:t>git</a:t>
            </a:r>
            <a:r>
              <a:rPr lang="pt-BR" sz="1000" b="1" dirty="0"/>
              <a:t> </a:t>
            </a:r>
            <a:r>
              <a:rPr lang="pt-BR" sz="1000" b="1" dirty="0" err="1"/>
              <a:t>add</a:t>
            </a:r>
            <a:r>
              <a:rPr lang="pt-BR" sz="1000" b="1" dirty="0"/>
              <a:t>  .</a:t>
            </a:r>
          </a:p>
          <a:p>
            <a:pPr algn="ctr"/>
            <a:r>
              <a:rPr lang="pt-BR" sz="1000" dirty="0"/>
              <a:t>Eles vão ficar verde, significa que foram selecionados/adicionados a fila para ser enviados ao GitHub</a:t>
            </a:r>
            <a:endParaRPr lang="pt-BR" sz="1050" dirty="0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CFF6ED47-40D9-BA96-5033-335FE8A683D1}"/>
              </a:ext>
            </a:extLst>
          </p:cNvPr>
          <p:cNvSpPr/>
          <p:nvPr/>
        </p:nvSpPr>
        <p:spPr>
          <a:xfrm>
            <a:off x="2228206" y="5771120"/>
            <a:ext cx="3654550" cy="6470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9F036500-34BE-8529-946A-88EC1D40D128}"/>
              </a:ext>
            </a:extLst>
          </p:cNvPr>
          <p:cNvSpPr/>
          <p:nvPr/>
        </p:nvSpPr>
        <p:spPr>
          <a:xfrm>
            <a:off x="5906830" y="5669713"/>
            <a:ext cx="202814" cy="202814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2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A504A6DF-50E8-992A-A028-120134CDA012}"/>
              </a:ext>
            </a:extLst>
          </p:cNvPr>
          <p:cNvSpPr txBox="1"/>
          <p:nvPr/>
        </p:nvSpPr>
        <p:spPr>
          <a:xfrm>
            <a:off x="6109644" y="5872527"/>
            <a:ext cx="2643220" cy="5539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000" dirty="0"/>
              <a:t>Confirmação de que deu certo selecionar e colocar na fila. Mas esses arquivos ainda estão no nosso computador local, apenas.</a:t>
            </a:r>
            <a:endParaRPr lang="pt-BR" sz="1050" dirty="0"/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DA0093C2-C3CF-78C4-3B8E-E495C1319E8A}"/>
              </a:ext>
            </a:extLst>
          </p:cNvPr>
          <p:cNvSpPr txBox="1"/>
          <p:nvPr/>
        </p:nvSpPr>
        <p:spPr>
          <a:xfrm>
            <a:off x="180298" y="1851645"/>
            <a:ext cx="1769788" cy="101566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 err="1">
                <a:highlight>
                  <a:srgbClr val="FFFF00"/>
                </a:highlight>
              </a:rPr>
              <a:t>git</a:t>
            </a:r>
            <a:r>
              <a:rPr lang="pt-BR" sz="1000" b="1" dirty="0">
                <a:highlight>
                  <a:srgbClr val="FFFF00"/>
                </a:highlight>
              </a:rPr>
              <a:t> </a:t>
            </a:r>
            <a:r>
              <a:rPr lang="pt-BR" sz="1000" b="1" dirty="0" err="1">
                <a:highlight>
                  <a:srgbClr val="FFFF00"/>
                </a:highlight>
              </a:rPr>
              <a:t>add</a:t>
            </a:r>
            <a:r>
              <a:rPr lang="pt-BR" sz="1000" b="1" dirty="0">
                <a:highlight>
                  <a:srgbClr val="FFFF00"/>
                </a:highlight>
              </a:rPr>
              <a:t> . </a:t>
            </a:r>
            <a:r>
              <a:rPr lang="pt-BR" sz="1000" dirty="0"/>
              <a:t>é a função que usamos para </a:t>
            </a:r>
            <a:r>
              <a:rPr lang="pt-BR" sz="1000" b="1" dirty="0"/>
              <a:t>adicionar arquivos</a:t>
            </a:r>
            <a:r>
              <a:rPr lang="pt-BR" sz="1000" dirty="0"/>
              <a:t> que serão enviados ao GitHub. É sempre a primeira a ser executada.</a:t>
            </a:r>
            <a:endParaRPr lang="pt-BR" sz="1050" dirty="0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595861D8-430D-75CE-5A74-F16EA8C9A5FC}"/>
              </a:ext>
            </a:extLst>
          </p:cNvPr>
          <p:cNvSpPr/>
          <p:nvPr/>
        </p:nvSpPr>
        <p:spPr>
          <a:xfrm>
            <a:off x="95455" y="1623213"/>
            <a:ext cx="202814" cy="202814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1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BAD735D2-4B96-BDDA-2494-071B1FB482FB}"/>
              </a:ext>
            </a:extLst>
          </p:cNvPr>
          <p:cNvSpPr txBox="1"/>
          <p:nvPr/>
        </p:nvSpPr>
        <p:spPr>
          <a:xfrm>
            <a:off x="157004" y="3173307"/>
            <a:ext cx="1769788" cy="147732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 err="1">
                <a:highlight>
                  <a:srgbClr val="FFFF00"/>
                </a:highlight>
              </a:rPr>
              <a:t>git</a:t>
            </a:r>
            <a:r>
              <a:rPr lang="pt-BR" sz="1000" b="1" dirty="0">
                <a:highlight>
                  <a:srgbClr val="FFFF00"/>
                </a:highlight>
              </a:rPr>
              <a:t> </a:t>
            </a:r>
            <a:r>
              <a:rPr lang="pt-BR" sz="1000" b="1" dirty="0" err="1">
                <a:highlight>
                  <a:srgbClr val="FFFF00"/>
                </a:highlight>
              </a:rPr>
              <a:t>commit</a:t>
            </a:r>
            <a:r>
              <a:rPr lang="pt-BR" sz="1000" b="1" dirty="0">
                <a:highlight>
                  <a:srgbClr val="FFFF00"/>
                </a:highlight>
              </a:rPr>
              <a:t> -m “meu primeiro </a:t>
            </a:r>
            <a:r>
              <a:rPr lang="pt-BR" sz="1000" b="1" dirty="0" err="1">
                <a:highlight>
                  <a:srgbClr val="FFFF00"/>
                </a:highlight>
              </a:rPr>
              <a:t>commit</a:t>
            </a:r>
            <a:r>
              <a:rPr lang="pt-BR" sz="1000" b="1" dirty="0">
                <a:highlight>
                  <a:srgbClr val="FFFF00"/>
                </a:highlight>
              </a:rPr>
              <a:t>”</a:t>
            </a:r>
          </a:p>
          <a:p>
            <a:pPr algn="ctr"/>
            <a:endParaRPr lang="pt-BR" sz="1000" b="1" dirty="0"/>
          </a:p>
          <a:p>
            <a:pPr algn="ctr"/>
            <a:r>
              <a:rPr lang="pt-BR" sz="1000" dirty="0"/>
              <a:t>é a função que usamos para adicionar </a:t>
            </a:r>
            <a:r>
              <a:rPr lang="pt-BR" sz="1000" b="1" dirty="0"/>
              <a:t>um comentário </a:t>
            </a:r>
            <a:r>
              <a:rPr lang="pt-BR" sz="1000" dirty="0"/>
              <a:t>a está modificação (adição de arquivos) que estamos fazendo no repositório do GitHub.</a:t>
            </a:r>
            <a:endParaRPr lang="pt-BR" sz="1050" dirty="0"/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BC5C7A13-6DF6-0FB5-1B6F-C6F1000A4494}"/>
              </a:ext>
            </a:extLst>
          </p:cNvPr>
          <p:cNvSpPr/>
          <p:nvPr/>
        </p:nvSpPr>
        <p:spPr>
          <a:xfrm>
            <a:off x="95455" y="2966942"/>
            <a:ext cx="202814" cy="202814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411944909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C116A0-8B80-1A01-041F-FEAC25C1F8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 descr="Tela de computador&#10;&#10;O conteúdo gerado por IA pode estar incorreto.">
            <a:extLst>
              <a:ext uri="{FF2B5EF4-FFF2-40B4-BE49-F238E27FC236}">
                <a16:creationId xmlns:a16="http://schemas.microsoft.com/office/drawing/2014/main" id="{2FF2B5E4-C980-24B4-4B73-2DE893AB44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6974" y="782501"/>
            <a:ext cx="7885191" cy="5938974"/>
          </a:xfrm>
          <a:prstGeom prst="rect">
            <a:avLst/>
          </a:prstGeom>
        </p:spPr>
      </p:pic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06986809-E5AF-54F0-05BF-6248AB83A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5B39C-3780-455C-80CA-14351220CBC6}" type="slidenum">
              <a:rPr lang="en-US" smtClean="0"/>
              <a:t>77</a:t>
            </a:fld>
            <a:endParaRPr lang="en-US" dirty="0"/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40B08F58-ED63-510A-7A41-D1CD704AB13C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1945566" cy="931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err="1">
                <a:solidFill>
                  <a:srgbClr val="6E4F8A"/>
                </a:solidFill>
              </a:rPr>
              <a:t>Clonando</a:t>
            </a:r>
            <a:r>
              <a:rPr lang="en-US" b="1" dirty="0">
                <a:solidFill>
                  <a:srgbClr val="6E4F8A"/>
                </a:solidFill>
              </a:rPr>
              <a:t> um </a:t>
            </a:r>
            <a:r>
              <a:rPr lang="en-US" b="1" dirty="0" err="1">
                <a:solidFill>
                  <a:srgbClr val="6E4F8A"/>
                </a:solidFill>
              </a:rPr>
              <a:t>repositório</a:t>
            </a:r>
            <a:r>
              <a:rPr lang="en-US" b="1" dirty="0">
                <a:solidFill>
                  <a:srgbClr val="6E4F8A"/>
                </a:solidFill>
              </a:rPr>
              <a:t> do GitHub no RStudio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38ACF6C8-14A3-A2E5-820D-4ED6A32B358B}"/>
              </a:ext>
            </a:extLst>
          </p:cNvPr>
          <p:cNvSpPr/>
          <p:nvPr/>
        </p:nvSpPr>
        <p:spPr>
          <a:xfrm>
            <a:off x="8610600" y="1333285"/>
            <a:ext cx="243717" cy="20388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E45CD2B8-6151-B1EB-7C8B-6133F02D497A}"/>
              </a:ext>
            </a:extLst>
          </p:cNvPr>
          <p:cNvSpPr/>
          <p:nvPr/>
        </p:nvSpPr>
        <p:spPr>
          <a:xfrm>
            <a:off x="7287126" y="1806591"/>
            <a:ext cx="1604210" cy="39899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015EB2A2-4EB4-AF1B-65BB-E57E464E36DD}"/>
              </a:ext>
            </a:extLst>
          </p:cNvPr>
          <p:cNvSpPr txBox="1"/>
          <p:nvPr/>
        </p:nvSpPr>
        <p:spPr>
          <a:xfrm>
            <a:off x="7467175" y="2315191"/>
            <a:ext cx="2126607" cy="4001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000" dirty="0"/>
              <a:t>Após os arquivos serem enviados eles vão sumir dessa janelinha</a:t>
            </a:r>
            <a:endParaRPr lang="pt-BR" sz="1050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2DF0F03D-26BB-534F-5EB6-843479812F7D}"/>
              </a:ext>
            </a:extLst>
          </p:cNvPr>
          <p:cNvSpPr txBox="1"/>
          <p:nvPr/>
        </p:nvSpPr>
        <p:spPr>
          <a:xfrm>
            <a:off x="180298" y="1851645"/>
            <a:ext cx="1769788" cy="101566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 err="1">
                <a:highlight>
                  <a:srgbClr val="FFFF00"/>
                </a:highlight>
              </a:rPr>
              <a:t>git</a:t>
            </a:r>
            <a:r>
              <a:rPr lang="pt-BR" sz="1000" b="1" dirty="0">
                <a:highlight>
                  <a:srgbClr val="FFFF00"/>
                </a:highlight>
              </a:rPr>
              <a:t> </a:t>
            </a:r>
            <a:r>
              <a:rPr lang="pt-BR" sz="1000" b="1" dirty="0" err="1">
                <a:highlight>
                  <a:srgbClr val="FFFF00"/>
                </a:highlight>
              </a:rPr>
              <a:t>add</a:t>
            </a:r>
            <a:r>
              <a:rPr lang="pt-BR" sz="1000" b="1" dirty="0">
                <a:highlight>
                  <a:srgbClr val="FFFF00"/>
                </a:highlight>
              </a:rPr>
              <a:t> . </a:t>
            </a:r>
            <a:r>
              <a:rPr lang="pt-BR" sz="1000" dirty="0"/>
              <a:t>é a função que usamos para </a:t>
            </a:r>
            <a:r>
              <a:rPr lang="pt-BR" sz="1000" b="1" dirty="0"/>
              <a:t>adicionar arquivos</a:t>
            </a:r>
            <a:r>
              <a:rPr lang="pt-BR" sz="1000" dirty="0"/>
              <a:t> que serão enviados ao GitHub. É sempre a primeira a ser executada.</a:t>
            </a:r>
            <a:endParaRPr lang="pt-BR" sz="1050" dirty="0"/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A03F8482-7016-024F-A144-4437EEF6F2DE}"/>
              </a:ext>
            </a:extLst>
          </p:cNvPr>
          <p:cNvSpPr/>
          <p:nvPr/>
        </p:nvSpPr>
        <p:spPr>
          <a:xfrm>
            <a:off x="95455" y="1623213"/>
            <a:ext cx="202814" cy="202814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1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FC9F4543-C276-3083-C3B4-C6A75AE9C68E}"/>
              </a:ext>
            </a:extLst>
          </p:cNvPr>
          <p:cNvSpPr txBox="1"/>
          <p:nvPr/>
        </p:nvSpPr>
        <p:spPr>
          <a:xfrm>
            <a:off x="157004" y="3173307"/>
            <a:ext cx="1769788" cy="147732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 err="1">
                <a:highlight>
                  <a:srgbClr val="FFFF00"/>
                </a:highlight>
              </a:rPr>
              <a:t>git</a:t>
            </a:r>
            <a:r>
              <a:rPr lang="pt-BR" sz="1000" b="1" dirty="0">
                <a:highlight>
                  <a:srgbClr val="FFFF00"/>
                </a:highlight>
              </a:rPr>
              <a:t> </a:t>
            </a:r>
            <a:r>
              <a:rPr lang="pt-BR" sz="1000" b="1" dirty="0" err="1">
                <a:highlight>
                  <a:srgbClr val="FFFF00"/>
                </a:highlight>
              </a:rPr>
              <a:t>commit</a:t>
            </a:r>
            <a:r>
              <a:rPr lang="pt-BR" sz="1000" b="1" dirty="0">
                <a:highlight>
                  <a:srgbClr val="FFFF00"/>
                </a:highlight>
              </a:rPr>
              <a:t> -m “meu primeiro </a:t>
            </a:r>
            <a:r>
              <a:rPr lang="pt-BR" sz="1000" b="1" dirty="0" err="1">
                <a:highlight>
                  <a:srgbClr val="FFFF00"/>
                </a:highlight>
              </a:rPr>
              <a:t>commit</a:t>
            </a:r>
            <a:r>
              <a:rPr lang="pt-BR" sz="1000" b="1" dirty="0">
                <a:highlight>
                  <a:srgbClr val="FFFF00"/>
                </a:highlight>
              </a:rPr>
              <a:t>”</a:t>
            </a:r>
          </a:p>
          <a:p>
            <a:pPr algn="ctr"/>
            <a:endParaRPr lang="pt-BR" sz="1000" b="1" dirty="0"/>
          </a:p>
          <a:p>
            <a:pPr algn="ctr"/>
            <a:r>
              <a:rPr lang="pt-BR" sz="1000" dirty="0"/>
              <a:t>é a função que usamos para adicionar </a:t>
            </a:r>
            <a:r>
              <a:rPr lang="pt-BR" sz="1000" b="1" dirty="0"/>
              <a:t>um comentário </a:t>
            </a:r>
            <a:r>
              <a:rPr lang="pt-BR" sz="1000" dirty="0"/>
              <a:t>a está modificação (adição de arquivos) que estamos fazendo no repositório do GitHub.</a:t>
            </a:r>
            <a:endParaRPr lang="pt-BR" sz="1050" dirty="0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C6488737-8EA9-E423-0355-42AAE1450B87}"/>
              </a:ext>
            </a:extLst>
          </p:cNvPr>
          <p:cNvSpPr/>
          <p:nvPr/>
        </p:nvSpPr>
        <p:spPr>
          <a:xfrm>
            <a:off x="95455" y="2966942"/>
            <a:ext cx="202814" cy="202814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2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531000DC-55E4-68BA-1BC2-27FC2EA5A2BC}"/>
              </a:ext>
            </a:extLst>
          </p:cNvPr>
          <p:cNvSpPr/>
          <p:nvPr/>
        </p:nvSpPr>
        <p:spPr>
          <a:xfrm>
            <a:off x="4159877" y="5447589"/>
            <a:ext cx="417666" cy="2028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74AE23C8-F265-BB9E-C7EE-6A9CF9AE32E6}"/>
              </a:ext>
            </a:extLst>
          </p:cNvPr>
          <p:cNvSpPr/>
          <p:nvPr/>
        </p:nvSpPr>
        <p:spPr>
          <a:xfrm>
            <a:off x="4604339" y="5327758"/>
            <a:ext cx="202814" cy="202814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3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F1ACA12C-2A76-585A-E718-E5A412DF3AC9}"/>
              </a:ext>
            </a:extLst>
          </p:cNvPr>
          <p:cNvSpPr txBox="1"/>
          <p:nvPr/>
        </p:nvSpPr>
        <p:spPr>
          <a:xfrm>
            <a:off x="5192358" y="5956240"/>
            <a:ext cx="2126607" cy="4001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000" dirty="0"/>
              <a:t>Confirmação de que deu certo enviar os arquivos para o GitHub</a:t>
            </a:r>
            <a:endParaRPr lang="pt-BR" sz="1050" dirty="0"/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5617A47D-C8CD-6DC1-BF0F-2D5288DA94D8}"/>
              </a:ext>
            </a:extLst>
          </p:cNvPr>
          <p:cNvSpPr txBox="1"/>
          <p:nvPr/>
        </p:nvSpPr>
        <p:spPr>
          <a:xfrm>
            <a:off x="157004" y="4998278"/>
            <a:ext cx="1769788" cy="86177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 err="1">
                <a:highlight>
                  <a:srgbClr val="FFFF00"/>
                </a:highlight>
              </a:rPr>
              <a:t>git</a:t>
            </a:r>
            <a:r>
              <a:rPr lang="pt-BR" sz="1000" b="1" dirty="0">
                <a:highlight>
                  <a:srgbClr val="FFFF00"/>
                </a:highlight>
              </a:rPr>
              <a:t> </a:t>
            </a:r>
            <a:r>
              <a:rPr lang="pt-BR" sz="1000" b="1" dirty="0" err="1">
                <a:highlight>
                  <a:srgbClr val="FFFF00"/>
                </a:highlight>
              </a:rPr>
              <a:t>push</a:t>
            </a:r>
            <a:endParaRPr lang="pt-BR" sz="1000" b="1" dirty="0">
              <a:highlight>
                <a:srgbClr val="FFFF00"/>
              </a:highlight>
            </a:endParaRPr>
          </a:p>
          <a:p>
            <a:pPr algn="ctr"/>
            <a:endParaRPr lang="pt-BR" sz="1000" b="1" dirty="0"/>
          </a:p>
          <a:p>
            <a:pPr algn="ctr"/>
            <a:r>
              <a:rPr lang="pt-BR" sz="1000" dirty="0"/>
              <a:t>é a função que usamos para </a:t>
            </a:r>
            <a:r>
              <a:rPr lang="pt-BR" sz="1000" b="1" dirty="0"/>
              <a:t>enviar</a:t>
            </a:r>
            <a:r>
              <a:rPr lang="pt-BR" sz="1000" dirty="0"/>
              <a:t> os arquivos e comentários para o GitHub.</a:t>
            </a:r>
            <a:endParaRPr lang="pt-BR" sz="1050" dirty="0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58BFC167-8402-FAAC-FBE6-01E2ECC6097B}"/>
              </a:ext>
            </a:extLst>
          </p:cNvPr>
          <p:cNvSpPr/>
          <p:nvPr/>
        </p:nvSpPr>
        <p:spPr>
          <a:xfrm>
            <a:off x="95455" y="4791913"/>
            <a:ext cx="202814" cy="202814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60055050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75528E-80A9-8B8C-D48A-892BFB8B00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 descr="Tela de computador&#10;&#10;O conteúdo gerado por IA pode estar incorreto.">
            <a:extLst>
              <a:ext uri="{FF2B5EF4-FFF2-40B4-BE49-F238E27FC236}">
                <a16:creationId xmlns:a16="http://schemas.microsoft.com/office/drawing/2014/main" id="{80455DF8-7A94-A188-3E80-ECD45BEFB2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6974" y="782501"/>
            <a:ext cx="7885191" cy="5938974"/>
          </a:xfrm>
          <a:prstGeom prst="rect">
            <a:avLst/>
          </a:prstGeom>
        </p:spPr>
      </p:pic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DDAD133A-4568-8B56-5AF8-8E568740B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5B39C-3780-455C-80CA-14351220CBC6}" type="slidenum">
              <a:rPr lang="en-US" smtClean="0"/>
              <a:t>78</a:t>
            </a:fld>
            <a:endParaRPr lang="en-US" dirty="0"/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12CAF717-9E5E-3619-8D45-2C72D5F7E3D1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1945566" cy="931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err="1">
                <a:solidFill>
                  <a:srgbClr val="6E4F8A"/>
                </a:solidFill>
              </a:rPr>
              <a:t>Clonando</a:t>
            </a:r>
            <a:r>
              <a:rPr lang="en-US" b="1" dirty="0">
                <a:solidFill>
                  <a:srgbClr val="6E4F8A"/>
                </a:solidFill>
              </a:rPr>
              <a:t> um </a:t>
            </a:r>
            <a:r>
              <a:rPr lang="en-US" b="1" dirty="0" err="1">
                <a:solidFill>
                  <a:srgbClr val="6E4F8A"/>
                </a:solidFill>
              </a:rPr>
              <a:t>repositório</a:t>
            </a:r>
            <a:r>
              <a:rPr lang="en-US" b="1" dirty="0">
                <a:solidFill>
                  <a:srgbClr val="6E4F8A"/>
                </a:solidFill>
              </a:rPr>
              <a:t> do GitHub no RStudio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D969F18F-DF79-1973-EE38-820FA0B30E7F}"/>
              </a:ext>
            </a:extLst>
          </p:cNvPr>
          <p:cNvSpPr/>
          <p:nvPr/>
        </p:nvSpPr>
        <p:spPr>
          <a:xfrm>
            <a:off x="8610600" y="1333285"/>
            <a:ext cx="243717" cy="20388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B0F9E339-A690-7177-F538-52069D9BB8E9}"/>
              </a:ext>
            </a:extLst>
          </p:cNvPr>
          <p:cNvSpPr/>
          <p:nvPr/>
        </p:nvSpPr>
        <p:spPr>
          <a:xfrm>
            <a:off x="7287126" y="1806591"/>
            <a:ext cx="1604210" cy="39899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948B51FB-27C8-9267-E837-A2A6BAFC5568}"/>
              </a:ext>
            </a:extLst>
          </p:cNvPr>
          <p:cNvSpPr txBox="1"/>
          <p:nvPr/>
        </p:nvSpPr>
        <p:spPr>
          <a:xfrm>
            <a:off x="7467175" y="2315191"/>
            <a:ext cx="2126607" cy="4001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000" dirty="0"/>
              <a:t>Após os arquivos serem enviados eles vão sumir dessa janelinha</a:t>
            </a:r>
            <a:endParaRPr lang="pt-BR" sz="1050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FCDF42CF-2E5D-D798-1C57-844DDAC0B837}"/>
              </a:ext>
            </a:extLst>
          </p:cNvPr>
          <p:cNvSpPr txBox="1"/>
          <p:nvPr/>
        </p:nvSpPr>
        <p:spPr>
          <a:xfrm>
            <a:off x="180298" y="1851645"/>
            <a:ext cx="1769788" cy="101566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 err="1">
                <a:highlight>
                  <a:srgbClr val="FFFF00"/>
                </a:highlight>
              </a:rPr>
              <a:t>git</a:t>
            </a:r>
            <a:r>
              <a:rPr lang="pt-BR" sz="1000" b="1" dirty="0">
                <a:highlight>
                  <a:srgbClr val="FFFF00"/>
                </a:highlight>
              </a:rPr>
              <a:t> </a:t>
            </a:r>
            <a:r>
              <a:rPr lang="pt-BR" sz="1000" b="1" dirty="0" err="1">
                <a:highlight>
                  <a:srgbClr val="FFFF00"/>
                </a:highlight>
              </a:rPr>
              <a:t>add</a:t>
            </a:r>
            <a:r>
              <a:rPr lang="pt-BR" sz="1000" b="1" dirty="0">
                <a:highlight>
                  <a:srgbClr val="FFFF00"/>
                </a:highlight>
              </a:rPr>
              <a:t> . </a:t>
            </a:r>
            <a:r>
              <a:rPr lang="pt-BR" sz="1000" dirty="0"/>
              <a:t>é a função que usamos para </a:t>
            </a:r>
            <a:r>
              <a:rPr lang="pt-BR" sz="1000" b="1" dirty="0"/>
              <a:t>adicionar arquivos</a:t>
            </a:r>
            <a:r>
              <a:rPr lang="pt-BR" sz="1000" dirty="0"/>
              <a:t> que serão enviados ao GitHub. É sempre a primeira a ser executada.</a:t>
            </a:r>
            <a:endParaRPr lang="pt-BR" sz="1050" dirty="0"/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57039616-197B-5232-EDB5-45243038B383}"/>
              </a:ext>
            </a:extLst>
          </p:cNvPr>
          <p:cNvSpPr/>
          <p:nvPr/>
        </p:nvSpPr>
        <p:spPr>
          <a:xfrm>
            <a:off x="95455" y="1623213"/>
            <a:ext cx="202814" cy="202814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1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8AD5EEAE-EE67-AD93-8F4F-E9320A86A56C}"/>
              </a:ext>
            </a:extLst>
          </p:cNvPr>
          <p:cNvSpPr txBox="1"/>
          <p:nvPr/>
        </p:nvSpPr>
        <p:spPr>
          <a:xfrm>
            <a:off x="157004" y="3173307"/>
            <a:ext cx="1769788" cy="147732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 err="1">
                <a:highlight>
                  <a:srgbClr val="FFFF00"/>
                </a:highlight>
              </a:rPr>
              <a:t>git</a:t>
            </a:r>
            <a:r>
              <a:rPr lang="pt-BR" sz="1000" b="1" dirty="0">
                <a:highlight>
                  <a:srgbClr val="FFFF00"/>
                </a:highlight>
              </a:rPr>
              <a:t> </a:t>
            </a:r>
            <a:r>
              <a:rPr lang="pt-BR" sz="1000" b="1" dirty="0" err="1">
                <a:highlight>
                  <a:srgbClr val="FFFF00"/>
                </a:highlight>
              </a:rPr>
              <a:t>commit</a:t>
            </a:r>
            <a:r>
              <a:rPr lang="pt-BR" sz="1000" b="1" dirty="0">
                <a:highlight>
                  <a:srgbClr val="FFFF00"/>
                </a:highlight>
              </a:rPr>
              <a:t> -m “meu primeiro </a:t>
            </a:r>
            <a:r>
              <a:rPr lang="pt-BR" sz="1000" b="1" dirty="0" err="1">
                <a:highlight>
                  <a:srgbClr val="FFFF00"/>
                </a:highlight>
              </a:rPr>
              <a:t>commit</a:t>
            </a:r>
            <a:r>
              <a:rPr lang="pt-BR" sz="1000" b="1" dirty="0">
                <a:highlight>
                  <a:srgbClr val="FFFF00"/>
                </a:highlight>
              </a:rPr>
              <a:t>”</a:t>
            </a:r>
          </a:p>
          <a:p>
            <a:pPr algn="ctr"/>
            <a:endParaRPr lang="pt-BR" sz="1000" b="1" dirty="0"/>
          </a:p>
          <a:p>
            <a:pPr algn="ctr"/>
            <a:r>
              <a:rPr lang="pt-BR" sz="1000" dirty="0"/>
              <a:t>é a função que usamos para adicionar </a:t>
            </a:r>
            <a:r>
              <a:rPr lang="pt-BR" sz="1000" b="1" dirty="0"/>
              <a:t>um comentário </a:t>
            </a:r>
            <a:r>
              <a:rPr lang="pt-BR" sz="1000" dirty="0"/>
              <a:t>a está modificação (adição de arquivos) que estamos fazendo no repositório do GitHub.</a:t>
            </a:r>
            <a:endParaRPr lang="pt-BR" sz="1050" dirty="0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A2B44079-4E76-6D4C-6401-D94830D9775E}"/>
              </a:ext>
            </a:extLst>
          </p:cNvPr>
          <p:cNvSpPr/>
          <p:nvPr/>
        </p:nvSpPr>
        <p:spPr>
          <a:xfrm>
            <a:off x="95455" y="2966942"/>
            <a:ext cx="202814" cy="202814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2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DADAB488-0618-67F0-C553-37838FDE990E}"/>
              </a:ext>
            </a:extLst>
          </p:cNvPr>
          <p:cNvSpPr/>
          <p:nvPr/>
        </p:nvSpPr>
        <p:spPr>
          <a:xfrm>
            <a:off x="4159877" y="5447589"/>
            <a:ext cx="417666" cy="2028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EB9929F6-5516-2814-4E5A-0233D986F978}"/>
              </a:ext>
            </a:extLst>
          </p:cNvPr>
          <p:cNvSpPr/>
          <p:nvPr/>
        </p:nvSpPr>
        <p:spPr>
          <a:xfrm>
            <a:off x="4604339" y="5327758"/>
            <a:ext cx="202814" cy="202814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3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E2BDFDBB-BA34-C06F-905B-59774DF8AAD2}"/>
              </a:ext>
            </a:extLst>
          </p:cNvPr>
          <p:cNvSpPr txBox="1"/>
          <p:nvPr/>
        </p:nvSpPr>
        <p:spPr>
          <a:xfrm>
            <a:off x="5192358" y="5956240"/>
            <a:ext cx="2126607" cy="4001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000" dirty="0"/>
              <a:t>Confirmação de que deu certo enviar os arquivos para o GitHub</a:t>
            </a:r>
            <a:endParaRPr lang="pt-BR" sz="1050" dirty="0"/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EE649D8E-5E29-0DAE-17AF-76D30A08EDC5}"/>
              </a:ext>
            </a:extLst>
          </p:cNvPr>
          <p:cNvSpPr txBox="1"/>
          <p:nvPr/>
        </p:nvSpPr>
        <p:spPr>
          <a:xfrm>
            <a:off x="157004" y="4998278"/>
            <a:ext cx="1769788" cy="86177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 err="1">
                <a:highlight>
                  <a:srgbClr val="FFFF00"/>
                </a:highlight>
              </a:rPr>
              <a:t>git</a:t>
            </a:r>
            <a:r>
              <a:rPr lang="pt-BR" sz="1000" b="1" dirty="0">
                <a:highlight>
                  <a:srgbClr val="FFFF00"/>
                </a:highlight>
              </a:rPr>
              <a:t> </a:t>
            </a:r>
            <a:r>
              <a:rPr lang="pt-BR" sz="1000" b="1" dirty="0" err="1">
                <a:highlight>
                  <a:srgbClr val="FFFF00"/>
                </a:highlight>
              </a:rPr>
              <a:t>push</a:t>
            </a:r>
            <a:endParaRPr lang="pt-BR" sz="1000" b="1" dirty="0">
              <a:highlight>
                <a:srgbClr val="FFFF00"/>
              </a:highlight>
            </a:endParaRPr>
          </a:p>
          <a:p>
            <a:pPr algn="ctr"/>
            <a:endParaRPr lang="pt-BR" sz="1000" b="1" dirty="0"/>
          </a:p>
          <a:p>
            <a:pPr algn="ctr"/>
            <a:r>
              <a:rPr lang="pt-BR" sz="1000" dirty="0"/>
              <a:t>é a função que usamos para </a:t>
            </a:r>
            <a:r>
              <a:rPr lang="pt-BR" sz="1000" b="1" dirty="0"/>
              <a:t>enviar</a:t>
            </a:r>
            <a:r>
              <a:rPr lang="pt-BR" sz="1000" dirty="0"/>
              <a:t> os arquivos e comentários para o GitHub.</a:t>
            </a:r>
            <a:endParaRPr lang="pt-BR" sz="1050" dirty="0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D6990BBC-424B-5185-A9D2-C06CA2052247}"/>
              </a:ext>
            </a:extLst>
          </p:cNvPr>
          <p:cNvSpPr/>
          <p:nvPr/>
        </p:nvSpPr>
        <p:spPr>
          <a:xfrm>
            <a:off x="95455" y="4791913"/>
            <a:ext cx="202814" cy="202814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39180661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5292D2-EE51-C3D5-DC5B-C014EDAAA7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28A3A3F-6372-958E-AE7C-054A06813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5B39C-3780-455C-80CA-14351220CBC6}" type="slidenum">
              <a:rPr lang="en-US" smtClean="0"/>
              <a:t>79</a:t>
            </a:fld>
            <a:endParaRPr lang="en-US" dirty="0"/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1FDB1D86-EAE0-3190-DECA-AC1D08808FEA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1945566" cy="931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err="1">
                <a:solidFill>
                  <a:srgbClr val="6E4F8A"/>
                </a:solidFill>
              </a:rPr>
              <a:t>Clonando</a:t>
            </a:r>
            <a:r>
              <a:rPr lang="en-US" b="1" dirty="0">
                <a:solidFill>
                  <a:srgbClr val="6E4F8A"/>
                </a:solidFill>
              </a:rPr>
              <a:t> um </a:t>
            </a:r>
            <a:r>
              <a:rPr lang="en-US" b="1" dirty="0" err="1">
                <a:solidFill>
                  <a:srgbClr val="6E4F8A"/>
                </a:solidFill>
              </a:rPr>
              <a:t>repositório</a:t>
            </a:r>
            <a:r>
              <a:rPr lang="en-US" b="1" dirty="0">
                <a:solidFill>
                  <a:srgbClr val="6E4F8A"/>
                </a:solidFill>
              </a:rPr>
              <a:t> do GitHub no RStudio</a:t>
            </a:r>
          </a:p>
        </p:txBody>
      </p: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7C25ED61-EADB-767E-04F2-D20A05B74602}"/>
              </a:ext>
            </a:extLst>
          </p:cNvPr>
          <p:cNvGrpSpPr/>
          <p:nvPr/>
        </p:nvGrpSpPr>
        <p:grpSpPr>
          <a:xfrm>
            <a:off x="683288" y="879522"/>
            <a:ext cx="11123525" cy="5529046"/>
            <a:chOff x="0" y="398929"/>
            <a:chExt cx="12192000" cy="6060141"/>
          </a:xfrm>
        </p:grpSpPr>
        <p:pic>
          <p:nvPicPr>
            <p:cNvPr id="14" name="Imagem 13" descr="Tela de computador com jogo&#10;&#10;O conteúdo gerado por IA pode estar incorreto.">
              <a:extLst>
                <a:ext uri="{FF2B5EF4-FFF2-40B4-BE49-F238E27FC236}">
                  <a16:creationId xmlns:a16="http://schemas.microsoft.com/office/drawing/2014/main" id="{FD3BC83A-8460-D693-A01C-5453F8810E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398929"/>
              <a:ext cx="12192000" cy="6060141"/>
            </a:xfrm>
            <a:prstGeom prst="rect">
              <a:avLst/>
            </a:prstGeom>
          </p:spPr>
        </p:pic>
        <p:sp>
          <p:nvSpPr>
            <p:cNvPr id="15" name="Retângulo 14">
              <a:extLst>
                <a:ext uri="{FF2B5EF4-FFF2-40B4-BE49-F238E27FC236}">
                  <a16:creationId xmlns:a16="http://schemas.microsoft.com/office/drawing/2014/main" id="{BBF9847C-8545-DF37-F53D-A994E8CF512E}"/>
                </a:ext>
              </a:extLst>
            </p:cNvPr>
            <p:cNvSpPr/>
            <p:nvPr/>
          </p:nvSpPr>
          <p:spPr>
            <a:xfrm>
              <a:off x="2260041" y="2599377"/>
              <a:ext cx="764513" cy="22421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21" name="Retângulo 20">
              <a:extLst>
                <a:ext uri="{FF2B5EF4-FFF2-40B4-BE49-F238E27FC236}">
                  <a16:creationId xmlns:a16="http://schemas.microsoft.com/office/drawing/2014/main" id="{F4F56979-BB8F-22BF-8FE3-22D96C0A4964}"/>
                </a:ext>
              </a:extLst>
            </p:cNvPr>
            <p:cNvSpPr/>
            <p:nvPr/>
          </p:nvSpPr>
          <p:spPr>
            <a:xfrm>
              <a:off x="4793901" y="2599377"/>
              <a:ext cx="1094433" cy="22421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22" name="Retângulo 21">
              <a:extLst>
                <a:ext uri="{FF2B5EF4-FFF2-40B4-BE49-F238E27FC236}">
                  <a16:creationId xmlns:a16="http://schemas.microsoft.com/office/drawing/2014/main" id="{12DAAE78-EEF2-3657-0946-F812E64905CA}"/>
                </a:ext>
              </a:extLst>
            </p:cNvPr>
            <p:cNvSpPr/>
            <p:nvPr/>
          </p:nvSpPr>
          <p:spPr>
            <a:xfrm>
              <a:off x="2080845" y="1330668"/>
              <a:ext cx="2219850" cy="22421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657108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D2D556-0639-AD5C-8372-C88DF8990E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Tela de computador com texto preto sobre fundo branco&#10;&#10;O conteúdo gerado por IA pode estar incorreto.">
            <a:extLst>
              <a:ext uri="{FF2B5EF4-FFF2-40B4-BE49-F238E27FC236}">
                <a16:creationId xmlns:a16="http://schemas.microsoft.com/office/drawing/2014/main" id="{448D853A-F833-0FA2-BAA5-8226454C88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769" y="787911"/>
            <a:ext cx="8008636" cy="605217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51D502C7-0705-F14D-C22E-E2F7148F5B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5523271" cy="931739"/>
          </a:xfrm>
        </p:spPr>
        <p:txBody>
          <a:bodyPr/>
          <a:lstStyle/>
          <a:p>
            <a:r>
              <a:rPr lang="en-US" b="1" dirty="0">
                <a:solidFill>
                  <a:srgbClr val="6E4F8A"/>
                </a:solidFill>
              </a:rPr>
              <a:t>Explorando RStudio</a:t>
            </a:r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053CC480-14D2-FDFC-B16E-4A29C253B724}"/>
              </a:ext>
            </a:extLst>
          </p:cNvPr>
          <p:cNvSpPr/>
          <p:nvPr/>
        </p:nvSpPr>
        <p:spPr>
          <a:xfrm>
            <a:off x="1888868" y="1259866"/>
            <a:ext cx="202814" cy="202814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1</a:t>
            </a:r>
          </a:p>
        </p:txBody>
      </p:sp>
      <p:sp>
        <p:nvSpPr>
          <p:cNvPr id="13" name="Espaço Reservado para Número de Slide 12">
            <a:extLst>
              <a:ext uri="{FF2B5EF4-FFF2-40B4-BE49-F238E27FC236}">
                <a16:creationId xmlns:a16="http://schemas.microsoft.com/office/drawing/2014/main" id="{46FB45A9-58A1-C0C0-15DF-D3637E5922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5B39C-3780-455C-80CA-14351220CBC6}" type="slidenum">
              <a:rPr lang="en-US" smtClean="0"/>
              <a:t>8</a:t>
            </a:fld>
            <a:endParaRPr lang="en-US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A2AE5633-1931-DF6C-C644-29E32028FB0E}"/>
              </a:ext>
            </a:extLst>
          </p:cNvPr>
          <p:cNvSpPr/>
          <p:nvPr/>
        </p:nvSpPr>
        <p:spPr>
          <a:xfrm>
            <a:off x="2127814" y="1388634"/>
            <a:ext cx="4379989" cy="30082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A13AC295-41F5-D5D9-1130-8DF395AC4663}"/>
              </a:ext>
            </a:extLst>
          </p:cNvPr>
          <p:cNvSpPr txBox="1"/>
          <p:nvPr/>
        </p:nvSpPr>
        <p:spPr>
          <a:xfrm>
            <a:off x="603300" y="1234315"/>
            <a:ext cx="134844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 dirty="0"/>
              <a:t>Abrir um novo script</a:t>
            </a:r>
            <a:endParaRPr lang="en-US" sz="1050" dirty="0"/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D762F685-6EEA-D935-7ECE-8DBFF8734CDF}"/>
              </a:ext>
            </a:extLst>
          </p:cNvPr>
          <p:cNvSpPr/>
          <p:nvPr/>
        </p:nvSpPr>
        <p:spPr>
          <a:xfrm>
            <a:off x="1888868" y="2064019"/>
            <a:ext cx="202814" cy="202814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2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B92F4377-AF95-969D-4E4D-1AC021FB08B6}"/>
              </a:ext>
            </a:extLst>
          </p:cNvPr>
          <p:cNvSpPr txBox="1"/>
          <p:nvPr/>
        </p:nvSpPr>
        <p:spPr>
          <a:xfrm>
            <a:off x="750917" y="1957677"/>
            <a:ext cx="113795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50" dirty="0"/>
              <a:t>Aba onde vamos escrever o script</a:t>
            </a:r>
            <a:endParaRPr lang="en-US" sz="1050" dirty="0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0FF0A9AF-2C8A-3280-653F-3435CC2A71E0}"/>
              </a:ext>
            </a:extLst>
          </p:cNvPr>
          <p:cNvSpPr/>
          <p:nvPr/>
        </p:nvSpPr>
        <p:spPr>
          <a:xfrm>
            <a:off x="2123768" y="1180273"/>
            <a:ext cx="270297" cy="1480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4FEC901D-FB47-B4B8-5321-9FF123337694}"/>
              </a:ext>
            </a:extLst>
          </p:cNvPr>
          <p:cNvSpPr/>
          <p:nvPr/>
        </p:nvSpPr>
        <p:spPr>
          <a:xfrm>
            <a:off x="2123768" y="4432929"/>
            <a:ext cx="4379989" cy="24250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51B29526-46D0-303B-9EB9-96F0305C0281}"/>
              </a:ext>
            </a:extLst>
          </p:cNvPr>
          <p:cNvSpPr/>
          <p:nvPr/>
        </p:nvSpPr>
        <p:spPr>
          <a:xfrm>
            <a:off x="1888868" y="4484826"/>
            <a:ext cx="202814" cy="202814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/>
              <a:t>3</a:t>
            </a:r>
            <a:endParaRPr lang="en-US" sz="1200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97DBC835-B8D7-7B49-9F40-A78F046D12BD}"/>
              </a:ext>
            </a:extLst>
          </p:cNvPr>
          <p:cNvSpPr txBox="1"/>
          <p:nvPr/>
        </p:nvSpPr>
        <p:spPr>
          <a:xfrm>
            <a:off x="743237" y="4586233"/>
            <a:ext cx="1348445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50" b="1" dirty="0"/>
              <a:t>Console</a:t>
            </a:r>
            <a:r>
              <a:rPr lang="pt-BR" sz="1050" dirty="0"/>
              <a:t>:</a:t>
            </a:r>
          </a:p>
          <a:p>
            <a:pPr algn="ctr"/>
            <a:r>
              <a:rPr lang="pt-BR" sz="1050" dirty="0"/>
              <a:t>Ambiente onde os resultados do script rodado será impresso/mostrado</a:t>
            </a:r>
            <a:endParaRPr lang="en-US" sz="1050" dirty="0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2E75490B-B395-7884-9C42-B183DE9C0D0B}"/>
              </a:ext>
            </a:extLst>
          </p:cNvPr>
          <p:cNvSpPr/>
          <p:nvPr/>
        </p:nvSpPr>
        <p:spPr>
          <a:xfrm>
            <a:off x="6511848" y="1397592"/>
            <a:ext cx="3620557" cy="287285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6EDA1CCF-88D1-67EB-C30F-92D0255BE98C}"/>
              </a:ext>
            </a:extLst>
          </p:cNvPr>
          <p:cNvSpPr txBox="1"/>
          <p:nvPr/>
        </p:nvSpPr>
        <p:spPr>
          <a:xfrm>
            <a:off x="10132405" y="1361273"/>
            <a:ext cx="1348445" cy="1223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50" b="1" dirty="0"/>
              <a:t>Ambiente</a:t>
            </a:r>
            <a:r>
              <a:rPr lang="pt-BR" sz="1050" dirty="0"/>
              <a:t>:</a:t>
            </a:r>
          </a:p>
          <a:p>
            <a:pPr algn="ctr"/>
            <a:r>
              <a:rPr lang="pt-BR" sz="1050" dirty="0"/>
              <a:t>Ambiente onde os arquivos carregados e criados ficarão amostra para acesso</a:t>
            </a:r>
            <a:endParaRPr lang="en-US" sz="1050" dirty="0"/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FAAC1613-D0D6-A773-F9B5-BFE72BF8571F}"/>
              </a:ext>
            </a:extLst>
          </p:cNvPr>
          <p:cNvSpPr/>
          <p:nvPr/>
        </p:nvSpPr>
        <p:spPr>
          <a:xfrm>
            <a:off x="10199887" y="1328365"/>
            <a:ext cx="202814" cy="202814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/>
              <a:t>4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31740593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1A331F-EB47-335B-0779-6B96813B15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A4D00C2A-FADA-86D3-E4B8-BD54FEE159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5B39C-3780-455C-80CA-14351220CBC6}" type="slidenum">
              <a:rPr lang="en-US" smtClean="0"/>
              <a:t>80</a:t>
            </a:fld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7F0651C-A0AF-00BD-EEBA-327DD248E6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en-US" sz="3600" b="1" dirty="0">
                <a:solidFill>
                  <a:srgbClr val="6E4F8A"/>
                </a:solidFill>
              </a:rPr>
              <a:t>Parabens, </a:t>
            </a:r>
            <a:r>
              <a:rPr lang="en-US" sz="3600" b="1" dirty="0" err="1">
                <a:solidFill>
                  <a:srgbClr val="6E4F8A"/>
                </a:solidFill>
              </a:rPr>
              <a:t>vocês</a:t>
            </a:r>
            <a:r>
              <a:rPr lang="en-US" sz="3600" b="1" dirty="0">
                <a:solidFill>
                  <a:srgbClr val="6E4F8A"/>
                </a:solidFill>
              </a:rPr>
              <a:t> </a:t>
            </a:r>
            <a:r>
              <a:rPr lang="en-US" sz="3600" b="1" dirty="0" err="1">
                <a:solidFill>
                  <a:srgbClr val="6E4F8A"/>
                </a:solidFill>
              </a:rPr>
              <a:t>acabam</a:t>
            </a:r>
            <a:r>
              <a:rPr lang="en-US" sz="3600" b="1" dirty="0">
                <a:solidFill>
                  <a:srgbClr val="6E4F8A"/>
                </a:solidFill>
              </a:rPr>
              <a:t> de </a:t>
            </a:r>
            <a:r>
              <a:rPr lang="en-US" sz="3600" b="1" u="sng" dirty="0" err="1">
                <a:solidFill>
                  <a:srgbClr val="6E4F8A"/>
                </a:solidFill>
              </a:rPr>
              <a:t>enviar</a:t>
            </a:r>
            <a:r>
              <a:rPr lang="en-US" sz="3600" b="1" u="sng" dirty="0">
                <a:solidFill>
                  <a:srgbClr val="6E4F8A"/>
                </a:solidFill>
              </a:rPr>
              <a:t> </a:t>
            </a:r>
            <a:r>
              <a:rPr lang="en-US" sz="3600" b="1" u="sng" dirty="0" err="1">
                <a:solidFill>
                  <a:srgbClr val="6E4F8A"/>
                </a:solidFill>
              </a:rPr>
              <a:t>seus</a:t>
            </a:r>
            <a:r>
              <a:rPr lang="en-US" sz="3600" b="1" u="sng" dirty="0">
                <a:solidFill>
                  <a:srgbClr val="6E4F8A"/>
                </a:solidFill>
              </a:rPr>
              <a:t> </a:t>
            </a:r>
            <a:r>
              <a:rPr lang="en-US" sz="3600" b="1" u="sng" dirty="0" err="1">
                <a:solidFill>
                  <a:srgbClr val="6E4F8A"/>
                </a:solidFill>
              </a:rPr>
              <a:t>primeiros</a:t>
            </a:r>
            <a:r>
              <a:rPr lang="en-US" sz="3600" b="1" u="sng" dirty="0">
                <a:solidFill>
                  <a:srgbClr val="6E4F8A"/>
                </a:solidFill>
              </a:rPr>
              <a:t> </a:t>
            </a:r>
            <a:r>
              <a:rPr lang="en-US" sz="3600" b="1" u="sng" dirty="0" err="1">
                <a:solidFill>
                  <a:srgbClr val="6E4F8A"/>
                </a:solidFill>
              </a:rPr>
              <a:t>arquivos</a:t>
            </a:r>
            <a:r>
              <a:rPr lang="en-US" sz="3600" b="1" u="sng" dirty="0">
                <a:solidFill>
                  <a:srgbClr val="6E4F8A"/>
                </a:solidFill>
              </a:rPr>
              <a:t> </a:t>
            </a:r>
            <a:r>
              <a:rPr lang="en-US" sz="3600" b="1" u="sng" dirty="0" err="1">
                <a:solidFill>
                  <a:srgbClr val="6E4F8A"/>
                </a:solidFill>
              </a:rPr>
              <a:t>locais</a:t>
            </a:r>
            <a:r>
              <a:rPr lang="en-US" sz="3600" b="1" u="sng" dirty="0">
                <a:solidFill>
                  <a:srgbClr val="6E4F8A"/>
                </a:solidFill>
              </a:rPr>
              <a:t> para a </a:t>
            </a:r>
            <a:r>
              <a:rPr lang="en-US" sz="3600" b="1" u="sng" dirty="0" err="1">
                <a:solidFill>
                  <a:srgbClr val="6E4F8A"/>
                </a:solidFill>
              </a:rPr>
              <a:t>nuvem</a:t>
            </a:r>
            <a:r>
              <a:rPr lang="en-US" sz="3600" b="1" u="sng" dirty="0">
                <a:solidFill>
                  <a:srgbClr val="6E4F8A"/>
                </a:solidFill>
              </a:rPr>
              <a:t> do </a:t>
            </a:r>
            <a:r>
              <a:rPr lang="en-US" sz="3600" b="1" dirty="0">
                <a:solidFill>
                  <a:srgbClr val="6E4F8A"/>
                </a:solidFill>
              </a:rPr>
              <a:t>GitHub</a:t>
            </a:r>
            <a:endParaRPr lang="en-US" sz="3600" dirty="0"/>
          </a:p>
        </p:txBody>
      </p:sp>
      <p:pic>
        <p:nvPicPr>
          <p:cNvPr id="10242" name="Picture 2" descr="Leonardo Dicario GIFs - Find &amp; Share on GIPHY">
            <a:extLst>
              <a:ext uri="{FF2B5EF4-FFF2-40B4-BE49-F238E27FC236}">
                <a16:creationId xmlns:a16="http://schemas.microsoft.com/office/drawing/2014/main" id="{7BF1A992-B868-7D03-B310-50A004A693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6717" y="2064517"/>
            <a:ext cx="3598566" cy="3598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392551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3398DA-AA06-F1F2-64DC-53FDFA72D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noProof="0" dirty="0">
                <a:solidFill>
                  <a:srgbClr val="6E4F8A"/>
                </a:solidFill>
              </a:rPr>
              <a:t>Dicionário de comandos do Git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05E3088-C5CD-539A-E67E-9243164386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96239"/>
          </a:xfrm>
        </p:spPr>
        <p:txBody>
          <a:bodyPr>
            <a:normAutofit/>
          </a:bodyPr>
          <a:lstStyle/>
          <a:p>
            <a:r>
              <a:rPr lang="pt-BR" sz="2000" b="1" noProof="0" dirty="0"/>
              <a:t>Configuração</a:t>
            </a:r>
          </a:p>
          <a:p>
            <a:pPr lvl="1"/>
            <a:r>
              <a:rPr lang="pt-BR" sz="1600" b="1" noProof="0" dirty="0" err="1"/>
              <a:t>git</a:t>
            </a:r>
            <a:r>
              <a:rPr lang="pt-BR" sz="1600" b="1" noProof="0" dirty="0"/>
              <a:t> </a:t>
            </a:r>
            <a:r>
              <a:rPr lang="pt-BR" sz="1600" b="1" noProof="0" dirty="0" err="1"/>
              <a:t>config</a:t>
            </a:r>
            <a:r>
              <a:rPr lang="pt-BR" sz="1600" b="1" noProof="0" dirty="0"/>
              <a:t> --global </a:t>
            </a:r>
            <a:r>
              <a:rPr lang="pt-BR" sz="1600" b="1" noProof="0" dirty="0" err="1"/>
              <a:t>user.email</a:t>
            </a:r>
            <a:r>
              <a:rPr lang="pt-BR" sz="1600" b="1" noProof="0" dirty="0"/>
              <a:t> “Seu </a:t>
            </a:r>
            <a:r>
              <a:rPr lang="pt-BR" sz="1600" b="1" noProof="0" dirty="0" err="1"/>
              <a:t>email</a:t>
            </a:r>
            <a:r>
              <a:rPr lang="pt-BR" sz="1600" b="1" noProof="0" dirty="0"/>
              <a:t>” </a:t>
            </a:r>
            <a:r>
              <a:rPr lang="pt-BR" sz="1600" noProof="0" dirty="0"/>
              <a:t>(só configurar uma única vez)</a:t>
            </a:r>
          </a:p>
          <a:p>
            <a:pPr lvl="1"/>
            <a:r>
              <a:rPr lang="pt-BR" sz="1600" b="1" noProof="0" dirty="0" err="1"/>
              <a:t>git</a:t>
            </a:r>
            <a:r>
              <a:rPr lang="pt-BR" sz="1600" b="1" noProof="0" dirty="0"/>
              <a:t> </a:t>
            </a:r>
            <a:r>
              <a:rPr lang="pt-BR" sz="1600" b="1" noProof="0" dirty="0" err="1"/>
              <a:t>config</a:t>
            </a:r>
            <a:r>
              <a:rPr lang="pt-BR" sz="1600" b="1" noProof="0" dirty="0"/>
              <a:t> --global user.name “Seu Nome” </a:t>
            </a:r>
            <a:r>
              <a:rPr lang="pt-BR" sz="1600" noProof="0" dirty="0"/>
              <a:t>(só configurar uma única vez)</a:t>
            </a:r>
          </a:p>
          <a:p>
            <a:endParaRPr lang="pt-BR" sz="2000" noProof="0" dirty="0"/>
          </a:p>
          <a:p>
            <a:r>
              <a:rPr lang="pt-BR" sz="2000" b="1" dirty="0"/>
              <a:t>Uso para adicionar arquivos no repositório GitHub (precisa acontecer nessa ordem)</a:t>
            </a:r>
            <a:endParaRPr lang="pt-BR" sz="2000" b="1" noProof="0" dirty="0"/>
          </a:p>
          <a:p>
            <a:pPr lvl="1"/>
            <a:r>
              <a:rPr lang="pt-BR" sz="1600" b="1" noProof="0" dirty="0" err="1"/>
              <a:t>git</a:t>
            </a:r>
            <a:r>
              <a:rPr lang="pt-BR" sz="1600" b="1" noProof="0" dirty="0"/>
              <a:t> </a:t>
            </a:r>
            <a:r>
              <a:rPr lang="pt-BR" sz="1600" b="1" noProof="0" dirty="0" err="1"/>
              <a:t>add</a:t>
            </a:r>
            <a:r>
              <a:rPr lang="pt-BR" sz="1600" b="1" noProof="0" dirty="0"/>
              <a:t> . </a:t>
            </a:r>
            <a:r>
              <a:rPr lang="pt-BR" sz="1600" noProof="0" dirty="0"/>
              <a:t>(usado toda vez que for adicionar um arquivo do repositório local no GitHub)</a:t>
            </a:r>
          </a:p>
          <a:p>
            <a:pPr lvl="1"/>
            <a:r>
              <a:rPr lang="pt-BR" sz="1600" b="1" dirty="0" err="1"/>
              <a:t>git</a:t>
            </a:r>
            <a:r>
              <a:rPr lang="pt-BR" sz="1600" b="1" dirty="0"/>
              <a:t> </a:t>
            </a:r>
            <a:r>
              <a:rPr lang="pt-BR" sz="1600" b="1" dirty="0" err="1"/>
              <a:t>commit</a:t>
            </a:r>
            <a:r>
              <a:rPr lang="pt-BR" sz="1600" b="1" dirty="0"/>
              <a:t> –m “seu comentário” </a:t>
            </a:r>
            <a:r>
              <a:rPr lang="pt-BR" sz="1600" dirty="0"/>
              <a:t>(usado toda vez para comentar sobre os arquivos do repositório local no GitHub – garante o controle de versão). Só é permitido um </a:t>
            </a:r>
            <a:r>
              <a:rPr lang="pt-BR" sz="1600" b="1" dirty="0" err="1"/>
              <a:t>commit</a:t>
            </a:r>
            <a:r>
              <a:rPr lang="pt-BR" sz="1600" dirty="0"/>
              <a:t> por vez.</a:t>
            </a:r>
          </a:p>
          <a:p>
            <a:pPr lvl="1"/>
            <a:r>
              <a:rPr lang="pt-BR" sz="1600" b="1" dirty="0"/>
              <a:t>g</a:t>
            </a:r>
            <a:r>
              <a:rPr lang="pt-BR" sz="1600" b="1" noProof="0" dirty="0"/>
              <a:t>it </a:t>
            </a:r>
            <a:r>
              <a:rPr lang="pt-BR" sz="1600" b="1" noProof="0" dirty="0" err="1"/>
              <a:t>push</a:t>
            </a:r>
            <a:r>
              <a:rPr lang="pt-BR" sz="1600" b="1" noProof="0" dirty="0"/>
              <a:t>  </a:t>
            </a:r>
            <a:r>
              <a:rPr lang="pt-BR" sz="1600" dirty="0"/>
              <a:t>(usado toda vez para enviar os arquivos e comentários para o GitHub)</a:t>
            </a:r>
          </a:p>
          <a:p>
            <a:pPr marL="457200" lvl="1" indent="0">
              <a:buNone/>
            </a:pPr>
            <a:endParaRPr lang="pt-BR" sz="1600" dirty="0"/>
          </a:p>
          <a:p>
            <a:r>
              <a:rPr lang="pt-BR" sz="2000" b="1" dirty="0"/>
              <a:t>Uso para baixar arquivos recém adicionados no repositório GitHub</a:t>
            </a:r>
          </a:p>
          <a:p>
            <a:pPr lvl="1"/>
            <a:r>
              <a:rPr lang="pt-BR" sz="1600" b="1" dirty="0" err="1"/>
              <a:t>git</a:t>
            </a:r>
            <a:r>
              <a:rPr lang="pt-BR" sz="1600" b="1" dirty="0"/>
              <a:t> </a:t>
            </a:r>
            <a:r>
              <a:rPr lang="pt-BR" sz="1600" b="1" dirty="0" err="1"/>
              <a:t>pull</a:t>
            </a:r>
            <a:r>
              <a:rPr lang="pt-BR" sz="1600" b="1" dirty="0"/>
              <a:t> </a:t>
            </a:r>
            <a:r>
              <a:rPr lang="pt-BR" sz="1600" dirty="0"/>
              <a:t>(puxa/baixar os arquivos que estão no GitHub mas faltando no seu repositório local</a:t>
            </a:r>
          </a:p>
          <a:p>
            <a:pPr lvl="1"/>
            <a:endParaRPr lang="pt-BR" sz="1600" dirty="0"/>
          </a:p>
          <a:p>
            <a:r>
              <a:rPr lang="pt-BR" sz="2000" b="1" noProof="0" dirty="0"/>
              <a:t>Se por alguma </a:t>
            </a:r>
            <a:r>
              <a:rPr lang="pt-BR" sz="2000" b="1" noProof="0" dirty="0" err="1"/>
              <a:t>raz</a:t>
            </a:r>
            <a:r>
              <a:rPr lang="pt-BR" sz="2000" b="1" dirty="0" err="1"/>
              <a:t>ão</a:t>
            </a:r>
            <a:r>
              <a:rPr lang="pt-BR" sz="2000" b="1" dirty="0"/>
              <a:t> houveram dois </a:t>
            </a:r>
            <a:r>
              <a:rPr lang="pt-BR" sz="2000" b="1" dirty="0" err="1"/>
              <a:t>commits</a:t>
            </a:r>
            <a:r>
              <a:rPr lang="pt-BR" sz="2000" b="1" dirty="0"/>
              <a:t>, um precisara ser cancelado.</a:t>
            </a:r>
          </a:p>
          <a:p>
            <a:pPr lvl="1"/>
            <a:r>
              <a:rPr lang="en-US" sz="1600" b="1" dirty="0"/>
              <a:t>git commit –abort </a:t>
            </a:r>
            <a:r>
              <a:rPr lang="en-US" sz="1600" dirty="0"/>
              <a:t>(</a:t>
            </a:r>
            <a:r>
              <a:rPr lang="en-US" sz="1600" dirty="0" err="1"/>
              <a:t>cancela</a:t>
            </a:r>
            <a:r>
              <a:rPr lang="en-US" sz="1600" dirty="0"/>
              <a:t> o ultimo commit)</a:t>
            </a:r>
            <a:endParaRPr lang="pt-BR" sz="1600" dirty="0"/>
          </a:p>
          <a:p>
            <a:pPr lvl="1"/>
            <a:endParaRPr lang="pt-BR" sz="1600" b="1" noProof="0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9172EA66-7C25-9710-76FA-9ED146957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5B39C-3780-455C-80CA-14351220CBC6}" type="slidenum">
              <a:rPr lang="pt-BR" noProof="0" smtClean="0"/>
              <a:t>81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6739268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F8543B-113B-E313-4CA1-53F8008FA5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Tela de computador com texto preto sobre fundo branco&#10;&#10;O conteúdo gerado por IA pode estar incorreto.">
            <a:extLst>
              <a:ext uri="{FF2B5EF4-FFF2-40B4-BE49-F238E27FC236}">
                <a16:creationId xmlns:a16="http://schemas.microsoft.com/office/drawing/2014/main" id="{B54985C2-ECBC-208F-B8B8-80AA818271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769" y="787911"/>
            <a:ext cx="8008636" cy="605217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393AF6B-1BF2-AF64-429D-87B5BCE402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5523271" cy="931739"/>
          </a:xfrm>
        </p:spPr>
        <p:txBody>
          <a:bodyPr/>
          <a:lstStyle/>
          <a:p>
            <a:r>
              <a:rPr lang="en-US" b="1" dirty="0">
                <a:solidFill>
                  <a:srgbClr val="6E4F8A"/>
                </a:solidFill>
              </a:rPr>
              <a:t>Explorando RStudio</a:t>
            </a:r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1881823E-015F-FAE8-9AAC-3A47F797FD8C}"/>
              </a:ext>
            </a:extLst>
          </p:cNvPr>
          <p:cNvSpPr/>
          <p:nvPr/>
        </p:nvSpPr>
        <p:spPr>
          <a:xfrm>
            <a:off x="1888868" y="1259866"/>
            <a:ext cx="202814" cy="202814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1</a:t>
            </a:r>
          </a:p>
        </p:txBody>
      </p:sp>
      <p:sp>
        <p:nvSpPr>
          <p:cNvPr id="13" name="Espaço Reservado para Número de Slide 12">
            <a:extLst>
              <a:ext uri="{FF2B5EF4-FFF2-40B4-BE49-F238E27FC236}">
                <a16:creationId xmlns:a16="http://schemas.microsoft.com/office/drawing/2014/main" id="{8B5769A1-9D8B-D296-3F20-88E0485275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5B39C-3780-455C-80CA-14351220CBC6}" type="slidenum">
              <a:rPr lang="en-US" smtClean="0"/>
              <a:t>9</a:t>
            </a:fld>
            <a:endParaRPr lang="en-US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32D01498-F236-B04B-0316-D2BDF7F47BF2}"/>
              </a:ext>
            </a:extLst>
          </p:cNvPr>
          <p:cNvSpPr/>
          <p:nvPr/>
        </p:nvSpPr>
        <p:spPr>
          <a:xfrm>
            <a:off x="2127814" y="1388634"/>
            <a:ext cx="4379989" cy="30082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EA57457F-F699-48FC-4EAB-55386449BA69}"/>
              </a:ext>
            </a:extLst>
          </p:cNvPr>
          <p:cNvSpPr txBox="1"/>
          <p:nvPr/>
        </p:nvSpPr>
        <p:spPr>
          <a:xfrm>
            <a:off x="603300" y="1234315"/>
            <a:ext cx="134844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 dirty="0"/>
              <a:t>Abrir um novo script</a:t>
            </a:r>
            <a:endParaRPr lang="en-US" sz="1050" dirty="0"/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B2DFE019-F19A-741C-D650-0D6B0218E255}"/>
              </a:ext>
            </a:extLst>
          </p:cNvPr>
          <p:cNvSpPr/>
          <p:nvPr/>
        </p:nvSpPr>
        <p:spPr>
          <a:xfrm>
            <a:off x="1888868" y="2064019"/>
            <a:ext cx="202814" cy="202814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2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CEB18007-6505-2EDC-F6C5-C40E7A1C064B}"/>
              </a:ext>
            </a:extLst>
          </p:cNvPr>
          <p:cNvSpPr txBox="1"/>
          <p:nvPr/>
        </p:nvSpPr>
        <p:spPr>
          <a:xfrm>
            <a:off x="750917" y="1957677"/>
            <a:ext cx="113795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50" dirty="0"/>
              <a:t>Aba onde vamos escrever o script</a:t>
            </a:r>
            <a:endParaRPr lang="en-US" sz="1050" dirty="0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BE3892ED-D463-538F-3893-492A02669438}"/>
              </a:ext>
            </a:extLst>
          </p:cNvPr>
          <p:cNvSpPr/>
          <p:nvPr/>
        </p:nvSpPr>
        <p:spPr>
          <a:xfrm>
            <a:off x="2123768" y="1180273"/>
            <a:ext cx="270297" cy="1480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1809F1C1-5DD9-4C9C-24B8-F3D54AEEBF14}"/>
              </a:ext>
            </a:extLst>
          </p:cNvPr>
          <p:cNvSpPr/>
          <p:nvPr/>
        </p:nvSpPr>
        <p:spPr>
          <a:xfrm>
            <a:off x="2123768" y="4432929"/>
            <a:ext cx="4379989" cy="24250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39914527-4030-6C5E-7BC8-C28E09B40DAE}"/>
              </a:ext>
            </a:extLst>
          </p:cNvPr>
          <p:cNvSpPr/>
          <p:nvPr/>
        </p:nvSpPr>
        <p:spPr>
          <a:xfrm>
            <a:off x="1888868" y="4484826"/>
            <a:ext cx="202814" cy="202814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/>
              <a:t>3</a:t>
            </a:r>
            <a:endParaRPr lang="en-US" sz="1200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803BCCE4-8102-E054-E193-4CFF0D828F91}"/>
              </a:ext>
            </a:extLst>
          </p:cNvPr>
          <p:cNvSpPr txBox="1"/>
          <p:nvPr/>
        </p:nvSpPr>
        <p:spPr>
          <a:xfrm>
            <a:off x="743237" y="4586233"/>
            <a:ext cx="1348445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50" b="1" dirty="0"/>
              <a:t>Console</a:t>
            </a:r>
            <a:r>
              <a:rPr lang="pt-BR" sz="1050" dirty="0"/>
              <a:t>:</a:t>
            </a:r>
          </a:p>
          <a:p>
            <a:pPr algn="ctr"/>
            <a:r>
              <a:rPr lang="pt-BR" sz="1050" dirty="0"/>
              <a:t>Ambiente onde os resultados do script rodado será impresso/mostrado</a:t>
            </a:r>
            <a:endParaRPr lang="en-US" sz="1050" dirty="0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65CDE1FF-77E9-6E82-38F1-86EF3938EB6C}"/>
              </a:ext>
            </a:extLst>
          </p:cNvPr>
          <p:cNvSpPr/>
          <p:nvPr/>
        </p:nvSpPr>
        <p:spPr>
          <a:xfrm>
            <a:off x="6511848" y="1397592"/>
            <a:ext cx="3620557" cy="287285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3FBB709D-207A-5B91-B496-BD82884F2182}"/>
              </a:ext>
            </a:extLst>
          </p:cNvPr>
          <p:cNvSpPr txBox="1"/>
          <p:nvPr/>
        </p:nvSpPr>
        <p:spPr>
          <a:xfrm>
            <a:off x="10132405" y="1361273"/>
            <a:ext cx="1348445" cy="1223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50" b="1" dirty="0"/>
              <a:t>Ambiente</a:t>
            </a:r>
            <a:r>
              <a:rPr lang="pt-BR" sz="1050" dirty="0"/>
              <a:t>:</a:t>
            </a:r>
          </a:p>
          <a:p>
            <a:pPr algn="ctr"/>
            <a:r>
              <a:rPr lang="pt-BR" sz="1050" dirty="0"/>
              <a:t>Ambiente onde os arquivos carregados e criados ficarão amostra para acesso</a:t>
            </a:r>
            <a:endParaRPr lang="en-US" sz="1050" dirty="0"/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8203A17A-5E59-4BA7-4DC9-8BC43FF2973E}"/>
              </a:ext>
            </a:extLst>
          </p:cNvPr>
          <p:cNvSpPr txBox="1"/>
          <p:nvPr/>
        </p:nvSpPr>
        <p:spPr>
          <a:xfrm>
            <a:off x="10100318" y="4236996"/>
            <a:ext cx="1348445" cy="1223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50" dirty="0"/>
              <a:t>Ambiente que permite navegar pelo computador, acessar pastas, visualizar gráficos e procurar por pacotes/funções</a:t>
            </a:r>
            <a:endParaRPr lang="en-US" sz="1050" dirty="0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DD7C9B00-99E5-258A-56AF-FAF2C6B9734C}"/>
              </a:ext>
            </a:extLst>
          </p:cNvPr>
          <p:cNvSpPr/>
          <p:nvPr/>
        </p:nvSpPr>
        <p:spPr>
          <a:xfrm>
            <a:off x="6511847" y="4279400"/>
            <a:ext cx="3620557" cy="25696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8FDD3353-ECF1-4B93-94A5-94A3ADD12F1A}"/>
              </a:ext>
            </a:extLst>
          </p:cNvPr>
          <p:cNvSpPr/>
          <p:nvPr/>
        </p:nvSpPr>
        <p:spPr>
          <a:xfrm>
            <a:off x="10199887" y="1328365"/>
            <a:ext cx="202814" cy="202814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/>
              <a:t>4</a:t>
            </a:r>
            <a:endParaRPr lang="en-US" sz="1200" dirty="0"/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8AF69F06-F4BC-084D-0018-BF96228CD877}"/>
              </a:ext>
            </a:extLst>
          </p:cNvPr>
          <p:cNvSpPr/>
          <p:nvPr/>
        </p:nvSpPr>
        <p:spPr>
          <a:xfrm>
            <a:off x="10164492" y="4194088"/>
            <a:ext cx="202814" cy="202814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59576701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383</TotalTime>
  <Words>2635</Words>
  <Application>Microsoft Office PowerPoint</Application>
  <PresentationFormat>Widescreen</PresentationFormat>
  <Paragraphs>439</Paragraphs>
  <Slides>81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81</vt:i4>
      </vt:variant>
    </vt:vector>
  </HeadingPairs>
  <TitlesOfParts>
    <vt:vector size="85" baseType="lpstr">
      <vt:lpstr>Aptos</vt:lpstr>
      <vt:lpstr>Aptos Display</vt:lpstr>
      <vt:lpstr>Arial</vt:lpstr>
      <vt:lpstr>Tema do Office</vt:lpstr>
      <vt:lpstr>Configurando o ambiente R e GitHub</vt:lpstr>
      <vt:lpstr>Apresentação do PowerPoint</vt:lpstr>
      <vt:lpstr>Baixando R</vt:lpstr>
      <vt:lpstr>Baixando R e RStudio</vt:lpstr>
      <vt:lpstr>Explorando RStudio</vt:lpstr>
      <vt:lpstr>Explorando RStudio</vt:lpstr>
      <vt:lpstr>Explorando RStudio</vt:lpstr>
      <vt:lpstr>Explorando RStudio</vt:lpstr>
      <vt:lpstr>Explorando RStudio</vt:lpstr>
      <vt:lpstr>Explorando RStudio</vt:lpstr>
      <vt:lpstr>Explorando RStudio</vt:lpstr>
      <vt:lpstr>Explorando RStudio</vt:lpstr>
      <vt:lpstr>Explorando RStudio</vt:lpstr>
      <vt:lpstr>Configurando o RStudio</vt:lpstr>
      <vt:lpstr>Configurando o RStudio</vt:lpstr>
      <vt:lpstr>Instalando Git</vt:lpstr>
      <vt:lpstr>Instalando Git</vt:lpstr>
      <vt:lpstr>Instalando Git</vt:lpstr>
      <vt:lpstr>Instalando Git</vt:lpstr>
      <vt:lpstr>Instalando Git</vt:lpstr>
      <vt:lpstr>Instalando Git</vt:lpstr>
      <vt:lpstr>Instalando Git</vt:lpstr>
      <vt:lpstr>Instalando Git</vt:lpstr>
      <vt:lpstr>Instalando Git</vt:lpstr>
      <vt:lpstr>Criando uma conta no GitHub</vt:lpstr>
      <vt:lpstr>Criando uma conta no GitHub</vt:lpstr>
      <vt:lpstr>Criando uma conta no GitHub</vt:lpstr>
      <vt:lpstr>Baixando um repositório do GitHub no RStudio</vt:lpstr>
      <vt:lpstr>Baixando um repositório do GitHub no RStudio</vt:lpstr>
      <vt:lpstr>Apresentação do PowerPoint</vt:lpstr>
      <vt:lpstr>Apresentação do PowerPoint</vt:lpstr>
      <vt:lpstr>Apresentação do PowerPoint</vt:lpstr>
      <vt:lpstr>Apresentação do PowerPoint</vt:lpstr>
      <vt:lpstr>Clonando um repositório do GitHub no RStudio</vt:lpstr>
      <vt:lpstr>Apresentação do PowerPoint</vt:lpstr>
      <vt:lpstr>Parabens, vocês acabam de clonar o seu primeiro repositório do GitHub no RStudio</vt:lpstr>
      <vt:lpstr>Mas e se eu quiser clonar um repostório direto pelo GitHub?</vt:lpstr>
      <vt:lpstr>Mas e se eu quiser clonar um repostório direto pelo GitHub?</vt:lpstr>
      <vt:lpstr>Mas e se eu quiser clonar um repostório direto pelo GitHub?</vt:lpstr>
      <vt:lpstr>Apresentação do PowerPoint</vt:lpstr>
      <vt:lpstr>Apresentação do PowerPoint</vt:lpstr>
      <vt:lpstr>Apresentação do PowerPoint</vt:lpstr>
      <vt:lpstr>Apresentação do PowerPoint</vt:lpstr>
      <vt:lpstr>Parabens, vocês acabam de criar o seu primeiro repositório do GitHub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Clonando um repositório do GitHub no RStudio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Parabens, vocês acabam de enviar seus primeiros arquivos locais para a nuvem do GitHub</vt:lpstr>
      <vt:lpstr>Dicionário de comandos do Git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Lautenschlager Rodrigues, Lais</dc:creator>
  <cp:lastModifiedBy>Lautenschlager Rodrigues, Lais</cp:lastModifiedBy>
  <cp:revision>16</cp:revision>
  <dcterms:created xsi:type="dcterms:W3CDTF">2025-12-24T15:52:49Z</dcterms:created>
  <dcterms:modified xsi:type="dcterms:W3CDTF">2025-12-25T16:52:52Z</dcterms:modified>
</cp:coreProperties>
</file>